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sldIdLst>
    <p:sldId id="256" r:id="rId2"/>
    <p:sldId id="289" r:id="rId3"/>
    <p:sldId id="259" r:id="rId4"/>
    <p:sldId id="260" r:id="rId5"/>
    <p:sldId id="509" r:id="rId6"/>
    <p:sldId id="258" r:id="rId7"/>
    <p:sldId id="461" r:id="rId8"/>
    <p:sldId id="469" r:id="rId9"/>
    <p:sldId id="471" r:id="rId10"/>
    <p:sldId id="502" r:id="rId11"/>
    <p:sldId id="482" r:id="rId12"/>
    <p:sldId id="483" r:id="rId13"/>
    <p:sldId id="484" r:id="rId14"/>
    <p:sldId id="496" r:id="rId15"/>
    <p:sldId id="475" r:id="rId16"/>
    <p:sldId id="503" r:id="rId17"/>
    <p:sldId id="261" r:id="rId18"/>
    <p:sldId id="262" r:id="rId19"/>
    <p:sldId id="474" r:id="rId20"/>
    <p:sldId id="476" r:id="rId21"/>
    <p:sldId id="477" r:id="rId22"/>
    <p:sldId id="485" r:id="rId23"/>
    <p:sldId id="504" r:id="rId24"/>
    <p:sldId id="464" r:id="rId25"/>
    <p:sldId id="465" r:id="rId26"/>
    <p:sldId id="466" r:id="rId27"/>
    <p:sldId id="489" r:id="rId28"/>
    <p:sldId id="490" r:id="rId29"/>
    <p:sldId id="491" r:id="rId30"/>
    <p:sldId id="492" r:id="rId31"/>
    <p:sldId id="493" r:id="rId32"/>
    <p:sldId id="263" r:id="rId33"/>
    <p:sldId id="505" r:id="rId34"/>
    <p:sldId id="510" r:id="rId35"/>
    <p:sldId id="512" r:id="rId36"/>
    <p:sldId id="513" r:id="rId37"/>
    <p:sldId id="511" r:id="rId38"/>
    <p:sldId id="494" r:id="rId39"/>
    <p:sldId id="506" r:id="rId40"/>
    <p:sldId id="507" r:id="rId41"/>
    <p:sldId id="508" r:id="rId42"/>
    <p:sldId id="28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41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5" d="100"/>
          <a:sy n="95" d="100"/>
        </p:scale>
        <p:origin x="63" y="135"/>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DAA990-3684-4915-B473-ECBEFE748DE4}"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260F71FE-6C42-4B79-B918-AA1BD9198888}">
      <dgm:prSet/>
      <dgm:spPr/>
      <dgm:t>
        <a:bodyPr/>
        <a:lstStyle/>
        <a:p>
          <a:r>
            <a:rPr lang="en-US" baseline="0"/>
            <a:t>Demand of data driven decision making</a:t>
          </a:r>
          <a:endParaRPr lang="en-US"/>
        </a:p>
      </dgm:t>
    </dgm:pt>
    <dgm:pt modelId="{CE91DD86-8FA2-44BA-9B76-0C6DBF66129A}" type="parTrans" cxnId="{62CB626B-E469-4661-AC35-992757FDB183}">
      <dgm:prSet/>
      <dgm:spPr/>
      <dgm:t>
        <a:bodyPr/>
        <a:lstStyle/>
        <a:p>
          <a:endParaRPr lang="en-US"/>
        </a:p>
      </dgm:t>
    </dgm:pt>
    <dgm:pt modelId="{A425BEEF-BF8E-4542-A755-B7B27011DBDE}" type="sibTrans" cxnId="{62CB626B-E469-4661-AC35-992757FDB183}">
      <dgm:prSet/>
      <dgm:spPr/>
      <dgm:t>
        <a:bodyPr/>
        <a:lstStyle/>
        <a:p>
          <a:endParaRPr lang="en-US"/>
        </a:p>
      </dgm:t>
    </dgm:pt>
    <dgm:pt modelId="{883ED8B8-94BF-4F87-9620-D0839D6931EE}">
      <dgm:prSet/>
      <dgm:spPr/>
      <dgm:t>
        <a:bodyPr/>
        <a:lstStyle/>
        <a:p>
          <a:r>
            <a:rPr lang="en-US" baseline="0"/>
            <a:t>Need for automation and efficiency</a:t>
          </a:r>
          <a:endParaRPr lang="en-US"/>
        </a:p>
      </dgm:t>
    </dgm:pt>
    <dgm:pt modelId="{EDB2EF62-3C1A-41FE-8B6E-45E962133FAD}" type="parTrans" cxnId="{B2D70986-7D72-4CCB-B624-56B509C4BACF}">
      <dgm:prSet/>
      <dgm:spPr/>
      <dgm:t>
        <a:bodyPr/>
        <a:lstStyle/>
        <a:p>
          <a:endParaRPr lang="en-US"/>
        </a:p>
      </dgm:t>
    </dgm:pt>
    <dgm:pt modelId="{596F94E5-CCC5-4669-BA33-9D399D79B2F2}" type="sibTrans" cxnId="{B2D70986-7D72-4CCB-B624-56B509C4BACF}">
      <dgm:prSet/>
      <dgm:spPr/>
      <dgm:t>
        <a:bodyPr/>
        <a:lstStyle/>
        <a:p>
          <a:endParaRPr lang="en-US"/>
        </a:p>
      </dgm:t>
    </dgm:pt>
    <dgm:pt modelId="{A6738E00-33AF-4E60-A1AD-41619847753A}">
      <dgm:prSet/>
      <dgm:spPr/>
      <dgm:t>
        <a:bodyPr/>
        <a:lstStyle/>
        <a:p>
          <a:r>
            <a:rPr lang="en-US" baseline="0"/>
            <a:t>Shortage of skilled workers</a:t>
          </a:r>
          <a:endParaRPr lang="en-US"/>
        </a:p>
      </dgm:t>
    </dgm:pt>
    <dgm:pt modelId="{FDDB68BD-6F6D-4124-A9E5-0992F3B1C161}" type="parTrans" cxnId="{01BEBFAA-36DE-4359-8515-54CB033AD03F}">
      <dgm:prSet/>
      <dgm:spPr/>
      <dgm:t>
        <a:bodyPr/>
        <a:lstStyle/>
        <a:p>
          <a:endParaRPr lang="en-US"/>
        </a:p>
      </dgm:t>
    </dgm:pt>
    <dgm:pt modelId="{A7042025-FC4F-49BF-92A9-CB74C3CBB827}" type="sibTrans" cxnId="{01BEBFAA-36DE-4359-8515-54CB033AD03F}">
      <dgm:prSet/>
      <dgm:spPr/>
      <dgm:t>
        <a:bodyPr/>
        <a:lstStyle/>
        <a:p>
          <a:endParaRPr lang="en-US"/>
        </a:p>
      </dgm:t>
    </dgm:pt>
    <dgm:pt modelId="{A284AC36-D4FE-498F-BB78-17D1213DBC84}">
      <dgm:prSet/>
      <dgm:spPr/>
      <dgm:t>
        <a:bodyPr/>
        <a:lstStyle/>
        <a:p>
          <a:r>
            <a:rPr lang="en-US" baseline="0"/>
            <a:t>Increased UX expectations for new generation</a:t>
          </a:r>
          <a:endParaRPr lang="en-US"/>
        </a:p>
      </dgm:t>
    </dgm:pt>
    <dgm:pt modelId="{B3EE9C86-56E6-4F9C-8BB9-D68FA67091AE}" type="parTrans" cxnId="{7C13EEDF-4144-46C7-A684-BAE481F55700}">
      <dgm:prSet/>
      <dgm:spPr/>
      <dgm:t>
        <a:bodyPr/>
        <a:lstStyle/>
        <a:p>
          <a:endParaRPr lang="en-US"/>
        </a:p>
      </dgm:t>
    </dgm:pt>
    <dgm:pt modelId="{67167E11-87B5-417F-976B-38727B8FCDA5}" type="sibTrans" cxnId="{7C13EEDF-4144-46C7-A684-BAE481F55700}">
      <dgm:prSet/>
      <dgm:spPr/>
      <dgm:t>
        <a:bodyPr/>
        <a:lstStyle/>
        <a:p>
          <a:endParaRPr lang="en-US"/>
        </a:p>
      </dgm:t>
    </dgm:pt>
    <dgm:pt modelId="{E714092F-2A2C-412F-9B33-CE8223405E81}">
      <dgm:prSet/>
      <dgm:spPr/>
      <dgm:t>
        <a:bodyPr/>
        <a:lstStyle/>
        <a:p>
          <a:r>
            <a:rPr lang="en-US" baseline="0"/>
            <a:t>New Markets, revenue models</a:t>
          </a:r>
          <a:endParaRPr lang="en-US"/>
        </a:p>
      </dgm:t>
    </dgm:pt>
    <dgm:pt modelId="{3327B0F4-DCDA-45BC-93DF-8C369099F1CC}" type="parTrans" cxnId="{234968C3-6AE8-4592-AE60-073B90289908}">
      <dgm:prSet/>
      <dgm:spPr/>
      <dgm:t>
        <a:bodyPr/>
        <a:lstStyle/>
        <a:p>
          <a:endParaRPr lang="en-US"/>
        </a:p>
      </dgm:t>
    </dgm:pt>
    <dgm:pt modelId="{622AA4ED-FF99-4390-BBBB-D3D495EEFC95}" type="sibTrans" cxnId="{234968C3-6AE8-4592-AE60-073B90289908}">
      <dgm:prSet/>
      <dgm:spPr/>
      <dgm:t>
        <a:bodyPr/>
        <a:lstStyle/>
        <a:p>
          <a:endParaRPr lang="en-US"/>
        </a:p>
      </dgm:t>
    </dgm:pt>
    <dgm:pt modelId="{C7646BC9-F345-4CA7-97AF-4EF3FC268FD3}" type="pres">
      <dgm:prSet presAssocID="{2DDAA990-3684-4915-B473-ECBEFE748DE4}" presName="diagram" presStyleCnt="0">
        <dgm:presLayoutVars>
          <dgm:dir/>
          <dgm:resizeHandles val="exact"/>
        </dgm:presLayoutVars>
      </dgm:prSet>
      <dgm:spPr/>
    </dgm:pt>
    <dgm:pt modelId="{1C34382A-949A-4011-9247-F686E36AA17E}" type="pres">
      <dgm:prSet presAssocID="{260F71FE-6C42-4B79-B918-AA1BD9198888}" presName="node" presStyleLbl="node1" presStyleIdx="0" presStyleCnt="5">
        <dgm:presLayoutVars>
          <dgm:bulletEnabled val="1"/>
        </dgm:presLayoutVars>
      </dgm:prSet>
      <dgm:spPr/>
    </dgm:pt>
    <dgm:pt modelId="{2BDC705C-99BF-4193-BF19-40B28309A884}" type="pres">
      <dgm:prSet presAssocID="{A425BEEF-BF8E-4542-A755-B7B27011DBDE}" presName="sibTrans" presStyleCnt="0"/>
      <dgm:spPr/>
    </dgm:pt>
    <dgm:pt modelId="{7C9E5D8E-9649-4AF7-9282-BEB3264F0CC1}" type="pres">
      <dgm:prSet presAssocID="{883ED8B8-94BF-4F87-9620-D0839D6931EE}" presName="node" presStyleLbl="node1" presStyleIdx="1" presStyleCnt="5">
        <dgm:presLayoutVars>
          <dgm:bulletEnabled val="1"/>
        </dgm:presLayoutVars>
      </dgm:prSet>
      <dgm:spPr/>
    </dgm:pt>
    <dgm:pt modelId="{07B62BC6-1DB3-492D-B70F-27E80517932F}" type="pres">
      <dgm:prSet presAssocID="{596F94E5-CCC5-4669-BA33-9D399D79B2F2}" presName="sibTrans" presStyleCnt="0"/>
      <dgm:spPr/>
    </dgm:pt>
    <dgm:pt modelId="{B62851FF-C82F-4F34-8B14-C5DFCE9BA9D5}" type="pres">
      <dgm:prSet presAssocID="{A6738E00-33AF-4E60-A1AD-41619847753A}" presName="node" presStyleLbl="node1" presStyleIdx="2" presStyleCnt="5">
        <dgm:presLayoutVars>
          <dgm:bulletEnabled val="1"/>
        </dgm:presLayoutVars>
      </dgm:prSet>
      <dgm:spPr/>
    </dgm:pt>
    <dgm:pt modelId="{26D2B381-F413-4674-956D-AA947E2ADC27}" type="pres">
      <dgm:prSet presAssocID="{A7042025-FC4F-49BF-92A9-CB74C3CBB827}" presName="sibTrans" presStyleCnt="0"/>
      <dgm:spPr/>
    </dgm:pt>
    <dgm:pt modelId="{19FEDF4C-BE74-4733-AFE0-84D841B6C1C9}" type="pres">
      <dgm:prSet presAssocID="{A284AC36-D4FE-498F-BB78-17D1213DBC84}" presName="node" presStyleLbl="node1" presStyleIdx="3" presStyleCnt="5">
        <dgm:presLayoutVars>
          <dgm:bulletEnabled val="1"/>
        </dgm:presLayoutVars>
      </dgm:prSet>
      <dgm:spPr/>
    </dgm:pt>
    <dgm:pt modelId="{C48859BF-BF7D-4EA0-98BF-0A9451940899}" type="pres">
      <dgm:prSet presAssocID="{67167E11-87B5-417F-976B-38727B8FCDA5}" presName="sibTrans" presStyleCnt="0"/>
      <dgm:spPr/>
    </dgm:pt>
    <dgm:pt modelId="{E5446A86-859A-413B-AE81-FC7B793F1964}" type="pres">
      <dgm:prSet presAssocID="{E714092F-2A2C-412F-9B33-CE8223405E81}" presName="node" presStyleLbl="node1" presStyleIdx="4" presStyleCnt="5">
        <dgm:presLayoutVars>
          <dgm:bulletEnabled val="1"/>
        </dgm:presLayoutVars>
      </dgm:prSet>
      <dgm:spPr/>
    </dgm:pt>
  </dgm:ptLst>
  <dgm:cxnLst>
    <dgm:cxn modelId="{FA640C1D-EEDD-4AA5-92B8-31E92EAE1FBF}" type="presOf" srcId="{2DDAA990-3684-4915-B473-ECBEFE748DE4}" destId="{C7646BC9-F345-4CA7-97AF-4EF3FC268FD3}" srcOrd="0" destOrd="0" presId="urn:microsoft.com/office/officeart/2005/8/layout/default"/>
    <dgm:cxn modelId="{CAF4881D-26B2-4EFB-B478-EAE1AFB4E9BF}" type="presOf" srcId="{883ED8B8-94BF-4F87-9620-D0839D6931EE}" destId="{7C9E5D8E-9649-4AF7-9282-BEB3264F0CC1}" srcOrd="0" destOrd="0" presId="urn:microsoft.com/office/officeart/2005/8/layout/default"/>
    <dgm:cxn modelId="{8987AE66-D97C-4C5C-BE90-79EF357790F0}" type="presOf" srcId="{A6738E00-33AF-4E60-A1AD-41619847753A}" destId="{B62851FF-C82F-4F34-8B14-C5DFCE9BA9D5}" srcOrd="0" destOrd="0" presId="urn:microsoft.com/office/officeart/2005/8/layout/default"/>
    <dgm:cxn modelId="{62CB626B-E469-4661-AC35-992757FDB183}" srcId="{2DDAA990-3684-4915-B473-ECBEFE748DE4}" destId="{260F71FE-6C42-4B79-B918-AA1BD9198888}" srcOrd="0" destOrd="0" parTransId="{CE91DD86-8FA2-44BA-9B76-0C6DBF66129A}" sibTransId="{A425BEEF-BF8E-4542-A755-B7B27011DBDE}"/>
    <dgm:cxn modelId="{9D86DE6B-76B7-4340-83D8-D30304B4549F}" type="presOf" srcId="{E714092F-2A2C-412F-9B33-CE8223405E81}" destId="{E5446A86-859A-413B-AE81-FC7B793F1964}" srcOrd="0" destOrd="0" presId="urn:microsoft.com/office/officeart/2005/8/layout/default"/>
    <dgm:cxn modelId="{D7E54359-054E-45BE-ADA6-CD97BC6A5A9A}" type="presOf" srcId="{260F71FE-6C42-4B79-B918-AA1BD9198888}" destId="{1C34382A-949A-4011-9247-F686E36AA17E}" srcOrd="0" destOrd="0" presId="urn:microsoft.com/office/officeart/2005/8/layout/default"/>
    <dgm:cxn modelId="{B2D70986-7D72-4CCB-B624-56B509C4BACF}" srcId="{2DDAA990-3684-4915-B473-ECBEFE748DE4}" destId="{883ED8B8-94BF-4F87-9620-D0839D6931EE}" srcOrd="1" destOrd="0" parTransId="{EDB2EF62-3C1A-41FE-8B6E-45E962133FAD}" sibTransId="{596F94E5-CCC5-4669-BA33-9D399D79B2F2}"/>
    <dgm:cxn modelId="{01BEBFAA-36DE-4359-8515-54CB033AD03F}" srcId="{2DDAA990-3684-4915-B473-ECBEFE748DE4}" destId="{A6738E00-33AF-4E60-A1AD-41619847753A}" srcOrd="2" destOrd="0" parTransId="{FDDB68BD-6F6D-4124-A9E5-0992F3B1C161}" sibTransId="{A7042025-FC4F-49BF-92A9-CB74C3CBB827}"/>
    <dgm:cxn modelId="{234968C3-6AE8-4592-AE60-073B90289908}" srcId="{2DDAA990-3684-4915-B473-ECBEFE748DE4}" destId="{E714092F-2A2C-412F-9B33-CE8223405E81}" srcOrd="4" destOrd="0" parTransId="{3327B0F4-DCDA-45BC-93DF-8C369099F1CC}" sibTransId="{622AA4ED-FF99-4390-BBBB-D3D495EEFC95}"/>
    <dgm:cxn modelId="{E69903C8-171F-431F-B742-3670513A22E1}" type="presOf" srcId="{A284AC36-D4FE-498F-BB78-17D1213DBC84}" destId="{19FEDF4C-BE74-4733-AFE0-84D841B6C1C9}" srcOrd="0" destOrd="0" presId="urn:microsoft.com/office/officeart/2005/8/layout/default"/>
    <dgm:cxn modelId="{7C13EEDF-4144-46C7-A684-BAE481F55700}" srcId="{2DDAA990-3684-4915-B473-ECBEFE748DE4}" destId="{A284AC36-D4FE-498F-BB78-17D1213DBC84}" srcOrd="3" destOrd="0" parTransId="{B3EE9C86-56E6-4F9C-8BB9-D68FA67091AE}" sibTransId="{67167E11-87B5-417F-976B-38727B8FCDA5}"/>
    <dgm:cxn modelId="{CB611189-C5A8-408C-B7BC-7BF6438B49F3}" type="presParOf" srcId="{C7646BC9-F345-4CA7-97AF-4EF3FC268FD3}" destId="{1C34382A-949A-4011-9247-F686E36AA17E}" srcOrd="0" destOrd="0" presId="urn:microsoft.com/office/officeart/2005/8/layout/default"/>
    <dgm:cxn modelId="{67F7F3D1-418C-4B17-A528-94BC04840A25}" type="presParOf" srcId="{C7646BC9-F345-4CA7-97AF-4EF3FC268FD3}" destId="{2BDC705C-99BF-4193-BF19-40B28309A884}" srcOrd="1" destOrd="0" presId="urn:microsoft.com/office/officeart/2005/8/layout/default"/>
    <dgm:cxn modelId="{E5A461E1-9A98-4974-80EB-80E0C75332C8}" type="presParOf" srcId="{C7646BC9-F345-4CA7-97AF-4EF3FC268FD3}" destId="{7C9E5D8E-9649-4AF7-9282-BEB3264F0CC1}" srcOrd="2" destOrd="0" presId="urn:microsoft.com/office/officeart/2005/8/layout/default"/>
    <dgm:cxn modelId="{E61A392C-3034-4A74-9B4C-0C4EB5804BD1}" type="presParOf" srcId="{C7646BC9-F345-4CA7-97AF-4EF3FC268FD3}" destId="{07B62BC6-1DB3-492D-B70F-27E80517932F}" srcOrd="3" destOrd="0" presId="urn:microsoft.com/office/officeart/2005/8/layout/default"/>
    <dgm:cxn modelId="{BFA0E35C-53AD-4537-AE36-AAF407665EA1}" type="presParOf" srcId="{C7646BC9-F345-4CA7-97AF-4EF3FC268FD3}" destId="{B62851FF-C82F-4F34-8B14-C5DFCE9BA9D5}" srcOrd="4" destOrd="0" presId="urn:microsoft.com/office/officeart/2005/8/layout/default"/>
    <dgm:cxn modelId="{29F6F660-7067-43B0-9DA2-B160576062F7}" type="presParOf" srcId="{C7646BC9-F345-4CA7-97AF-4EF3FC268FD3}" destId="{26D2B381-F413-4674-956D-AA947E2ADC27}" srcOrd="5" destOrd="0" presId="urn:microsoft.com/office/officeart/2005/8/layout/default"/>
    <dgm:cxn modelId="{13B6BB5B-F5FD-43E8-A601-5D3541B1B094}" type="presParOf" srcId="{C7646BC9-F345-4CA7-97AF-4EF3FC268FD3}" destId="{19FEDF4C-BE74-4733-AFE0-84D841B6C1C9}" srcOrd="6" destOrd="0" presId="urn:microsoft.com/office/officeart/2005/8/layout/default"/>
    <dgm:cxn modelId="{5915C8A4-A682-47BC-956E-1A75B70189D6}" type="presParOf" srcId="{C7646BC9-F345-4CA7-97AF-4EF3FC268FD3}" destId="{C48859BF-BF7D-4EA0-98BF-0A9451940899}" srcOrd="7" destOrd="0" presId="urn:microsoft.com/office/officeart/2005/8/layout/default"/>
    <dgm:cxn modelId="{95B933D2-E3F3-4FA1-BB57-711C2AD4CA81}" type="presParOf" srcId="{C7646BC9-F345-4CA7-97AF-4EF3FC268FD3}" destId="{E5446A86-859A-413B-AE81-FC7B793F1964}"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2C98C3-DC7D-4356-AD08-454D367C2932}"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021341A0-23C0-4C22-88C6-407C08D09484}">
      <dgm:prSet/>
      <dgm:spPr/>
      <dgm:t>
        <a:bodyPr/>
        <a:lstStyle/>
        <a:p>
          <a:pPr>
            <a:defRPr b="1"/>
          </a:pPr>
          <a:r>
            <a:rPr lang="en-IN"/>
            <a:t>Marketing</a:t>
          </a:r>
          <a:endParaRPr lang="en-US"/>
        </a:p>
      </dgm:t>
    </dgm:pt>
    <dgm:pt modelId="{455F4C59-57D0-4577-B5D9-3A432599AA18}" type="parTrans" cxnId="{BEF30028-7CF4-4384-B731-A6841F6018A0}">
      <dgm:prSet/>
      <dgm:spPr/>
      <dgm:t>
        <a:bodyPr/>
        <a:lstStyle/>
        <a:p>
          <a:endParaRPr lang="en-US"/>
        </a:p>
      </dgm:t>
    </dgm:pt>
    <dgm:pt modelId="{32242C7C-DCBB-4A3E-9542-C989C4FD81E7}" type="sibTrans" cxnId="{BEF30028-7CF4-4384-B731-A6841F6018A0}">
      <dgm:prSet/>
      <dgm:spPr/>
      <dgm:t>
        <a:bodyPr/>
        <a:lstStyle/>
        <a:p>
          <a:endParaRPr lang="en-US"/>
        </a:p>
      </dgm:t>
    </dgm:pt>
    <dgm:pt modelId="{A2C3ADC4-D3E2-4F9D-B697-D0A08C84FBF8}">
      <dgm:prSet/>
      <dgm:spPr/>
      <dgm:t>
        <a:bodyPr/>
        <a:lstStyle/>
        <a:p>
          <a:r>
            <a:rPr lang="en-US"/>
            <a:t>Generating personalized product recommendations</a:t>
          </a:r>
        </a:p>
      </dgm:t>
    </dgm:pt>
    <dgm:pt modelId="{0C239898-3E74-46D8-ADBC-14381F1CB23E}" type="parTrans" cxnId="{FFD00864-26D0-4851-8C86-DC8A2B566907}">
      <dgm:prSet/>
      <dgm:spPr/>
      <dgm:t>
        <a:bodyPr/>
        <a:lstStyle/>
        <a:p>
          <a:endParaRPr lang="en-US"/>
        </a:p>
      </dgm:t>
    </dgm:pt>
    <dgm:pt modelId="{78B95ACB-9A91-41CD-A236-3EA63D64098C}" type="sibTrans" cxnId="{FFD00864-26D0-4851-8C86-DC8A2B566907}">
      <dgm:prSet/>
      <dgm:spPr/>
      <dgm:t>
        <a:bodyPr/>
        <a:lstStyle/>
        <a:p>
          <a:endParaRPr lang="en-US"/>
        </a:p>
      </dgm:t>
    </dgm:pt>
    <dgm:pt modelId="{62889D64-FAA8-468E-A008-B6B091FB3FE0}">
      <dgm:prSet/>
      <dgm:spPr/>
      <dgm:t>
        <a:bodyPr/>
        <a:lstStyle/>
        <a:p>
          <a:r>
            <a:rPr lang="en-US" dirty="0"/>
            <a:t>Creating compelling copy and slogans</a:t>
          </a:r>
        </a:p>
      </dgm:t>
    </dgm:pt>
    <dgm:pt modelId="{53309867-4172-496E-8647-1E1498EE6680}" type="parTrans" cxnId="{36F74953-DC52-4395-85D3-0B83983F1C2E}">
      <dgm:prSet/>
      <dgm:spPr/>
      <dgm:t>
        <a:bodyPr/>
        <a:lstStyle/>
        <a:p>
          <a:endParaRPr lang="en-US"/>
        </a:p>
      </dgm:t>
    </dgm:pt>
    <dgm:pt modelId="{0F73E5BA-A20E-492E-B0F2-F14B30A2DD61}" type="sibTrans" cxnId="{36F74953-DC52-4395-85D3-0B83983F1C2E}">
      <dgm:prSet/>
      <dgm:spPr/>
      <dgm:t>
        <a:bodyPr/>
        <a:lstStyle/>
        <a:p>
          <a:endParaRPr lang="en-US"/>
        </a:p>
      </dgm:t>
    </dgm:pt>
    <dgm:pt modelId="{EF9AE20B-9169-4E55-A216-E598D636C0A3}">
      <dgm:prSet/>
      <dgm:spPr/>
      <dgm:t>
        <a:bodyPr/>
        <a:lstStyle/>
        <a:p>
          <a:r>
            <a:rPr lang="en-US"/>
            <a:t>Automating social media and email marketing</a:t>
          </a:r>
        </a:p>
      </dgm:t>
    </dgm:pt>
    <dgm:pt modelId="{E156D5B4-7180-4199-B18D-FA98538A1478}" type="parTrans" cxnId="{ED3251A7-B6D6-4991-89B5-D0E974C5F274}">
      <dgm:prSet/>
      <dgm:spPr/>
      <dgm:t>
        <a:bodyPr/>
        <a:lstStyle/>
        <a:p>
          <a:endParaRPr lang="en-US"/>
        </a:p>
      </dgm:t>
    </dgm:pt>
    <dgm:pt modelId="{B5B78D64-3CA9-427E-8071-642385B3CCB8}" type="sibTrans" cxnId="{ED3251A7-B6D6-4991-89B5-D0E974C5F274}">
      <dgm:prSet/>
      <dgm:spPr/>
      <dgm:t>
        <a:bodyPr/>
        <a:lstStyle/>
        <a:p>
          <a:endParaRPr lang="en-US"/>
        </a:p>
      </dgm:t>
    </dgm:pt>
    <dgm:pt modelId="{A415B83F-4198-4AEC-AD27-D5D77278B3CF}">
      <dgm:prSet/>
      <dgm:spPr/>
      <dgm:t>
        <a:bodyPr/>
        <a:lstStyle/>
        <a:p>
          <a:pPr>
            <a:defRPr b="1"/>
          </a:pPr>
          <a:r>
            <a:rPr lang="en-US"/>
            <a:t>Science and Medicine</a:t>
          </a:r>
        </a:p>
      </dgm:t>
    </dgm:pt>
    <dgm:pt modelId="{71FFCBED-ECD1-4F64-B323-D228930CE915}" type="parTrans" cxnId="{78EB3BD4-148C-441E-A0F7-7382E3B606D4}">
      <dgm:prSet/>
      <dgm:spPr/>
      <dgm:t>
        <a:bodyPr/>
        <a:lstStyle/>
        <a:p>
          <a:endParaRPr lang="en-US"/>
        </a:p>
      </dgm:t>
    </dgm:pt>
    <dgm:pt modelId="{9386E1D3-EC28-4D1D-BF17-86CC2DDD9B4D}" type="sibTrans" cxnId="{78EB3BD4-148C-441E-A0F7-7382E3B606D4}">
      <dgm:prSet/>
      <dgm:spPr/>
      <dgm:t>
        <a:bodyPr/>
        <a:lstStyle/>
        <a:p>
          <a:endParaRPr lang="en-US"/>
        </a:p>
      </dgm:t>
    </dgm:pt>
    <dgm:pt modelId="{C69D3D87-EF58-430B-B85A-9DBB056C6825}">
      <dgm:prSet/>
      <dgm:spPr/>
      <dgm:t>
        <a:bodyPr/>
        <a:lstStyle/>
        <a:p>
          <a:r>
            <a:rPr lang="en-US"/>
            <a:t>Extracting insights from scientific papers and databases</a:t>
          </a:r>
        </a:p>
      </dgm:t>
    </dgm:pt>
    <dgm:pt modelId="{99344426-C5C4-4C61-B330-936641C5099D}" type="parTrans" cxnId="{C721FB9D-F56F-47D2-9714-9CBB053E159D}">
      <dgm:prSet/>
      <dgm:spPr/>
      <dgm:t>
        <a:bodyPr/>
        <a:lstStyle/>
        <a:p>
          <a:endParaRPr lang="en-US"/>
        </a:p>
      </dgm:t>
    </dgm:pt>
    <dgm:pt modelId="{3AF50EF8-B218-4486-A352-DC5A8835E640}" type="sibTrans" cxnId="{C721FB9D-F56F-47D2-9714-9CBB053E159D}">
      <dgm:prSet/>
      <dgm:spPr/>
      <dgm:t>
        <a:bodyPr/>
        <a:lstStyle/>
        <a:p>
          <a:endParaRPr lang="en-US"/>
        </a:p>
      </dgm:t>
    </dgm:pt>
    <dgm:pt modelId="{C612D893-A107-4CDA-BF1D-D245F83BFE53}">
      <dgm:prSet/>
      <dgm:spPr/>
      <dgm:t>
        <a:bodyPr/>
        <a:lstStyle/>
        <a:p>
          <a:r>
            <a:rPr lang="en-US"/>
            <a:t>Diagnosing and treating diseases based on patients' symptoms and history</a:t>
          </a:r>
        </a:p>
      </dgm:t>
    </dgm:pt>
    <dgm:pt modelId="{D98C68B5-3294-4F34-B944-ECEAA846E53E}" type="parTrans" cxnId="{C90EDAEB-D738-4B80-8151-343E2DBF3187}">
      <dgm:prSet/>
      <dgm:spPr/>
      <dgm:t>
        <a:bodyPr/>
        <a:lstStyle/>
        <a:p>
          <a:endParaRPr lang="en-US"/>
        </a:p>
      </dgm:t>
    </dgm:pt>
    <dgm:pt modelId="{295D6179-D498-4546-B174-D7D0F65C7CCA}" type="sibTrans" cxnId="{C90EDAEB-D738-4B80-8151-343E2DBF3187}">
      <dgm:prSet/>
      <dgm:spPr/>
      <dgm:t>
        <a:bodyPr/>
        <a:lstStyle/>
        <a:p>
          <a:endParaRPr lang="en-US"/>
        </a:p>
      </dgm:t>
    </dgm:pt>
    <dgm:pt modelId="{8799E3DB-08B5-45EF-845F-D4AD909D7A35}">
      <dgm:prSet/>
      <dgm:spPr/>
      <dgm:t>
        <a:bodyPr/>
        <a:lstStyle/>
        <a:p>
          <a:r>
            <a:rPr lang="en-US"/>
            <a:t>Developing and testing new drugs and vaccines</a:t>
          </a:r>
        </a:p>
      </dgm:t>
    </dgm:pt>
    <dgm:pt modelId="{FF537975-9B8A-4D73-978B-91CD8D57CA4C}" type="parTrans" cxnId="{424E4C5F-E421-4E6C-B148-AF01F9CE7729}">
      <dgm:prSet/>
      <dgm:spPr/>
      <dgm:t>
        <a:bodyPr/>
        <a:lstStyle/>
        <a:p>
          <a:endParaRPr lang="en-US"/>
        </a:p>
      </dgm:t>
    </dgm:pt>
    <dgm:pt modelId="{AB9F5BBA-AB4B-47B2-93DA-A24076B3E598}" type="sibTrans" cxnId="{424E4C5F-E421-4E6C-B148-AF01F9CE7729}">
      <dgm:prSet/>
      <dgm:spPr/>
      <dgm:t>
        <a:bodyPr/>
        <a:lstStyle/>
        <a:p>
          <a:endParaRPr lang="en-US"/>
        </a:p>
      </dgm:t>
    </dgm:pt>
    <dgm:pt modelId="{C2CEDD01-8DE3-4CE4-9F47-D7E25D1F03F9}">
      <dgm:prSet/>
      <dgm:spPr/>
      <dgm:t>
        <a:bodyPr/>
        <a:lstStyle/>
        <a:p>
          <a:pPr>
            <a:defRPr b="1"/>
          </a:pPr>
          <a:r>
            <a:rPr lang="en-US"/>
            <a:t>Finance</a:t>
          </a:r>
        </a:p>
      </dgm:t>
    </dgm:pt>
    <dgm:pt modelId="{469B8713-9E7B-460A-9956-3560838F45CB}" type="parTrans" cxnId="{BEACB79B-BD51-4455-B583-026080A3BE7D}">
      <dgm:prSet/>
      <dgm:spPr/>
      <dgm:t>
        <a:bodyPr/>
        <a:lstStyle/>
        <a:p>
          <a:endParaRPr lang="en-US"/>
        </a:p>
      </dgm:t>
    </dgm:pt>
    <dgm:pt modelId="{DCE76ACF-800D-4320-9422-62303190FFC9}" type="sibTrans" cxnId="{BEACB79B-BD51-4455-B583-026080A3BE7D}">
      <dgm:prSet/>
      <dgm:spPr/>
      <dgm:t>
        <a:bodyPr/>
        <a:lstStyle/>
        <a:p>
          <a:endParaRPr lang="en-US"/>
        </a:p>
      </dgm:t>
    </dgm:pt>
    <dgm:pt modelId="{7769A36A-B30E-4D61-B136-96E1BABA0BCD}">
      <dgm:prSet/>
      <dgm:spPr/>
      <dgm:t>
        <a:bodyPr/>
        <a:lstStyle/>
        <a:p>
          <a:r>
            <a:rPr lang="en-US"/>
            <a:t>Forecasting market trends and risks</a:t>
          </a:r>
        </a:p>
      </dgm:t>
    </dgm:pt>
    <dgm:pt modelId="{FF698DE1-FF4E-43CC-802F-611244EB34C0}" type="parTrans" cxnId="{A8EDE3B1-C2AF-4688-AE41-FB8DD29C6282}">
      <dgm:prSet/>
      <dgm:spPr/>
      <dgm:t>
        <a:bodyPr/>
        <a:lstStyle/>
        <a:p>
          <a:endParaRPr lang="en-US"/>
        </a:p>
      </dgm:t>
    </dgm:pt>
    <dgm:pt modelId="{14D43FF0-4887-4741-A86D-9B68D725F421}" type="sibTrans" cxnId="{A8EDE3B1-C2AF-4688-AE41-FB8DD29C6282}">
      <dgm:prSet/>
      <dgm:spPr/>
      <dgm:t>
        <a:bodyPr/>
        <a:lstStyle/>
        <a:p>
          <a:endParaRPr lang="en-US"/>
        </a:p>
      </dgm:t>
    </dgm:pt>
    <dgm:pt modelId="{6B64F4A7-C8CE-4611-92FD-983739F6D759}">
      <dgm:prSet/>
      <dgm:spPr/>
      <dgm:t>
        <a:bodyPr/>
        <a:lstStyle/>
        <a:p>
          <a:r>
            <a:rPr lang="en-US" dirty="0"/>
            <a:t>Performing sentiment analysis of news and articles</a:t>
          </a:r>
        </a:p>
      </dgm:t>
    </dgm:pt>
    <dgm:pt modelId="{5AF4C996-870F-4A84-B43D-30F8562F6AD3}" type="parTrans" cxnId="{C5A396EF-CA8B-4914-BAF0-9732B84E4752}">
      <dgm:prSet/>
      <dgm:spPr/>
      <dgm:t>
        <a:bodyPr/>
        <a:lstStyle/>
        <a:p>
          <a:endParaRPr lang="en-US"/>
        </a:p>
      </dgm:t>
    </dgm:pt>
    <dgm:pt modelId="{6D0D8103-48F7-4B9F-8EDC-52666A4F6883}" type="sibTrans" cxnId="{C5A396EF-CA8B-4914-BAF0-9732B84E4752}">
      <dgm:prSet/>
      <dgm:spPr/>
      <dgm:t>
        <a:bodyPr/>
        <a:lstStyle/>
        <a:p>
          <a:endParaRPr lang="en-US"/>
        </a:p>
      </dgm:t>
    </dgm:pt>
    <dgm:pt modelId="{1DED78F7-2590-4719-A528-71E18B213D0B}">
      <dgm:prSet/>
      <dgm:spPr/>
      <dgm:t>
        <a:bodyPr/>
        <a:lstStyle/>
        <a:p>
          <a:r>
            <a:rPr lang="en-US"/>
            <a:t>Improving fraud detection and prevention</a:t>
          </a:r>
        </a:p>
      </dgm:t>
    </dgm:pt>
    <dgm:pt modelId="{5124DF97-8562-4A90-A815-7BE85A4F6F8D}" type="parTrans" cxnId="{A78536DE-0DA6-4449-A106-AB501B694214}">
      <dgm:prSet/>
      <dgm:spPr/>
      <dgm:t>
        <a:bodyPr/>
        <a:lstStyle/>
        <a:p>
          <a:endParaRPr lang="en-US"/>
        </a:p>
      </dgm:t>
    </dgm:pt>
    <dgm:pt modelId="{59F2F69B-CD48-47FB-9F2D-30C62DDF3213}" type="sibTrans" cxnId="{A78536DE-0DA6-4449-A106-AB501B694214}">
      <dgm:prSet/>
      <dgm:spPr/>
      <dgm:t>
        <a:bodyPr/>
        <a:lstStyle/>
        <a:p>
          <a:endParaRPr lang="en-US"/>
        </a:p>
      </dgm:t>
    </dgm:pt>
    <dgm:pt modelId="{4D6A1232-F665-4A7F-90D1-510BD80B829A}" type="pres">
      <dgm:prSet presAssocID="{A62C98C3-DC7D-4356-AD08-454D367C2932}" presName="root" presStyleCnt="0">
        <dgm:presLayoutVars>
          <dgm:dir/>
          <dgm:resizeHandles val="exact"/>
        </dgm:presLayoutVars>
      </dgm:prSet>
      <dgm:spPr/>
    </dgm:pt>
    <dgm:pt modelId="{062EB729-5C6B-42B5-97B2-227BA59584E0}" type="pres">
      <dgm:prSet presAssocID="{021341A0-23C0-4C22-88C6-407C08D09484}" presName="compNode" presStyleCnt="0"/>
      <dgm:spPr/>
    </dgm:pt>
    <dgm:pt modelId="{BE333AB7-AAF0-4A22-BEDD-2028FBE366D5}" type="pres">
      <dgm:prSet presAssocID="{021341A0-23C0-4C22-88C6-407C08D094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ail"/>
        </a:ext>
      </dgm:extLst>
    </dgm:pt>
    <dgm:pt modelId="{DF024103-24A0-4097-9188-0DD5E0535937}" type="pres">
      <dgm:prSet presAssocID="{021341A0-23C0-4C22-88C6-407C08D09484}" presName="iconSpace" presStyleCnt="0"/>
      <dgm:spPr/>
    </dgm:pt>
    <dgm:pt modelId="{6D9F2908-16D0-45DB-9A80-39E3E40D1D5C}" type="pres">
      <dgm:prSet presAssocID="{021341A0-23C0-4C22-88C6-407C08D09484}" presName="parTx" presStyleLbl="revTx" presStyleIdx="0" presStyleCnt="6">
        <dgm:presLayoutVars>
          <dgm:chMax val="0"/>
          <dgm:chPref val="0"/>
        </dgm:presLayoutVars>
      </dgm:prSet>
      <dgm:spPr/>
    </dgm:pt>
    <dgm:pt modelId="{3BD2C5FA-619C-4339-B43E-C828C9122E2E}" type="pres">
      <dgm:prSet presAssocID="{021341A0-23C0-4C22-88C6-407C08D09484}" presName="txSpace" presStyleCnt="0"/>
      <dgm:spPr/>
    </dgm:pt>
    <dgm:pt modelId="{475ABE2D-5B22-4C73-8AD3-8F888D31F4E8}" type="pres">
      <dgm:prSet presAssocID="{021341A0-23C0-4C22-88C6-407C08D09484}" presName="desTx" presStyleLbl="revTx" presStyleIdx="1" presStyleCnt="6">
        <dgm:presLayoutVars/>
      </dgm:prSet>
      <dgm:spPr/>
    </dgm:pt>
    <dgm:pt modelId="{C8EB375F-5829-4F43-B0EB-A2F22E1AA100}" type="pres">
      <dgm:prSet presAssocID="{32242C7C-DCBB-4A3E-9542-C989C4FD81E7}" presName="sibTrans" presStyleCnt="0"/>
      <dgm:spPr/>
    </dgm:pt>
    <dgm:pt modelId="{40E77839-B7E5-4940-AAFB-CD818A5E7365}" type="pres">
      <dgm:prSet presAssocID="{A415B83F-4198-4AEC-AD27-D5D77278B3CF}" presName="compNode" presStyleCnt="0"/>
      <dgm:spPr/>
    </dgm:pt>
    <dgm:pt modelId="{92AEDA60-8A5D-473A-9B50-836EBDAF7058}" type="pres">
      <dgm:prSet presAssocID="{A415B83F-4198-4AEC-AD27-D5D77278B3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FC5D5E9D-4072-4671-AEAE-607EDF2F9F9B}" type="pres">
      <dgm:prSet presAssocID="{A415B83F-4198-4AEC-AD27-D5D77278B3CF}" presName="iconSpace" presStyleCnt="0"/>
      <dgm:spPr/>
    </dgm:pt>
    <dgm:pt modelId="{84F67ACE-08F0-4E91-AE54-48BB76F8CBBA}" type="pres">
      <dgm:prSet presAssocID="{A415B83F-4198-4AEC-AD27-D5D77278B3CF}" presName="parTx" presStyleLbl="revTx" presStyleIdx="2" presStyleCnt="6">
        <dgm:presLayoutVars>
          <dgm:chMax val="0"/>
          <dgm:chPref val="0"/>
        </dgm:presLayoutVars>
      </dgm:prSet>
      <dgm:spPr/>
    </dgm:pt>
    <dgm:pt modelId="{9701C1BA-EE5E-47EC-8D0E-7A3DE11C374E}" type="pres">
      <dgm:prSet presAssocID="{A415B83F-4198-4AEC-AD27-D5D77278B3CF}" presName="txSpace" presStyleCnt="0"/>
      <dgm:spPr/>
    </dgm:pt>
    <dgm:pt modelId="{1E2D43F8-F196-42B9-B1F5-C6A2A50A7959}" type="pres">
      <dgm:prSet presAssocID="{A415B83F-4198-4AEC-AD27-D5D77278B3CF}" presName="desTx" presStyleLbl="revTx" presStyleIdx="3" presStyleCnt="6">
        <dgm:presLayoutVars/>
      </dgm:prSet>
      <dgm:spPr/>
    </dgm:pt>
    <dgm:pt modelId="{FF937BA6-E2E3-4841-A9D7-4E6CA8B3CEDA}" type="pres">
      <dgm:prSet presAssocID="{9386E1D3-EC28-4D1D-BF17-86CC2DDD9B4D}" presName="sibTrans" presStyleCnt="0"/>
      <dgm:spPr/>
    </dgm:pt>
    <dgm:pt modelId="{5A975585-5A61-466B-B6EE-A8E065C19404}" type="pres">
      <dgm:prSet presAssocID="{C2CEDD01-8DE3-4CE4-9F47-D7E25D1F03F9}" presName="compNode" presStyleCnt="0"/>
      <dgm:spPr/>
    </dgm:pt>
    <dgm:pt modelId="{0F733D8A-8B6D-4768-8831-4147AE089A17}" type="pres">
      <dgm:prSet presAssocID="{C2CEDD01-8DE3-4CE4-9F47-D7E25D1F03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655E0653-7C79-48A4-9A10-9FE37853221E}" type="pres">
      <dgm:prSet presAssocID="{C2CEDD01-8DE3-4CE4-9F47-D7E25D1F03F9}" presName="iconSpace" presStyleCnt="0"/>
      <dgm:spPr/>
    </dgm:pt>
    <dgm:pt modelId="{593B5481-85BC-4651-93D7-6648C68598A7}" type="pres">
      <dgm:prSet presAssocID="{C2CEDD01-8DE3-4CE4-9F47-D7E25D1F03F9}" presName="parTx" presStyleLbl="revTx" presStyleIdx="4" presStyleCnt="6">
        <dgm:presLayoutVars>
          <dgm:chMax val="0"/>
          <dgm:chPref val="0"/>
        </dgm:presLayoutVars>
      </dgm:prSet>
      <dgm:spPr/>
    </dgm:pt>
    <dgm:pt modelId="{560A2036-D089-4D1F-9058-16B145B205D6}" type="pres">
      <dgm:prSet presAssocID="{C2CEDD01-8DE3-4CE4-9F47-D7E25D1F03F9}" presName="txSpace" presStyleCnt="0"/>
      <dgm:spPr/>
    </dgm:pt>
    <dgm:pt modelId="{97B84CA9-E14C-4D04-9CC7-13DD21A25313}" type="pres">
      <dgm:prSet presAssocID="{C2CEDD01-8DE3-4CE4-9F47-D7E25D1F03F9}" presName="desTx" presStyleLbl="revTx" presStyleIdx="5" presStyleCnt="6">
        <dgm:presLayoutVars/>
      </dgm:prSet>
      <dgm:spPr/>
    </dgm:pt>
  </dgm:ptLst>
  <dgm:cxnLst>
    <dgm:cxn modelId="{66BAD024-824C-4AE8-990E-71B572D0C2A3}" type="presOf" srcId="{C69D3D87-EF58-430B-B85A-9DBB056C6825}" destId="{1E2D43F8-F196-42B9-B1F5-C6A2A50A7959}" srcOrd="0" destOrd="0" presId="urn:microsoft.com/office/officeart/2018/2/layout/IconLabelDescriptionList"/>
    <dgm:cxn modelId="{BEF30028-7CF4-4384-B731-A6841F6018A0}" srcId="{A62C98C3-DC7D-4356-AD08-454D367C2932}" destId="{021341A0-23C0-4C22-88C6-407C08D09484}" srcOrd="0" destOrd="0" parTransId="{455F4C59-57D0-4577-B5D9-3A432599AA18}" sibTransId="{32242C7C-DCBB-4A3E-9542-C989C4FD81E7}"/>
    <dgm:cxn modelId="{1552D729-C5BC-469B-87DA-55E9016FF896}" type="presOf" srcId="{C612D893-A107-4CDA-BF1D-D245F83BFE53}" destId="{1E2D43F8-F196-42B9-B1F5-C6A2A50A7959}" srcOrd="0" destOrd="1" presId="urn:microsoft.com/office/officeart/2018/2/layout/IconLabelDescriptionList"/>
    <dgm:cxn modelId="{D4FC392D-220A-47FF-A6B5-50B2BD6EA403}" type="presOf" srcId="{1DED78F7-2590-4719-A528-71E18B213D0B}" destId="{97B84CA9-E14C-4D04-9CC7-13DD21A25313}" srcOrd="0" destOrd="2" presId="urn:microsoft.com/office/officeart/2018/2/layout/IconLabelDescriptionList"/>
    <dgm:cxn modelId="{94C0153B-3CC5-452F-BB8D-E9BC8662E05F}" type="presOf" srcId="{A2C3ADC4-D3E2-4F9D-B697-D0A08C84FBF8}" destId="{475ABE2D-5B22-4C73-8AD3-8F888D31F4E8}" srcOrd="0" destOrd="0" presId="urn:microsoft.com/office/officeart/2018/2/layout/IconLabelDescriptionList"/>
    <dgm:cxn modelId="{424E4C5F-E421-4E6C-B148-AF01F9CE7729}" srcId="{A415B83F-4198-4AEC-AD27-D5D77278B3CF}" destId="{8799E3DB-08B5-45EF-845F-D4AD909D7A35}" srcOrd="2" destOrd="0" parTransId="{FF537975-9B8A-4D73-978B-91CD8D57CA4C}" sibTransId="{AB9F5BBA-AB4B-47B2-93DA-A24076B3E598}"/>
    <dgm:cxn modelId="{FFD00864-26D0-4851-8C86-DC8A2B566907}" srcId="{021341A0-23C0-4C22-88C6-407C08D09484}" destId="{A2C3ADC4-D3E2-4F9D-B697-D0A08C84FBF8}" srcOrd="0" destOrd="0" parTransId="{0C239898-3E74-46D8-ADBC-14381F1CB23E}" sibTransId="{78B95ACB-9A91-41CD-A236-3EA63D64098C}"/>
    <dgm:cxn modelId="{8572A44D-BB91-4EF7-AEB6-687034C03899}" type="presOf" srcId="{62889D64-FAA8-468E-A008-B6B091FB3FE0}" destId="{475ABE2D-5B22-4C73-8AD3-8F888D31F4E8}" srcOrd="0" destOrd="1" presId="urn:microsoft.com/office/officeart/2018/2/layout/IconLabelDescriptionList"/>
    <dgm:cxn modelId="{36F74953-DC52-4395-85D3-0B83983F1C2E}" srcId="{021341A0-23C0-4C22-88C6-407C08D09484}" destId="{62889D64-FAA8-468E-A008-B6B091FB3FE0}" srcOrd="1" destOrd="0" parTransId="{53309867-4172-496E-8647-1E1498EE6680}" sibTransId="{0F73E5BA-A20E-492E-B0F2-F14B30A2DD61}"/>
    <dgm:cxn modelId="{0543B854-597F-4FBE-9424-AEA557316F24}" type="presOf" srcId="{EF9AE20B-9169-4E55-A216-E598D636C0A3}" destId="{475ABE2D-5B22-4C73-8AD3-8F888D31F4E8}" srcOrd="0" destOrd="2" presId="urn:microsoft.com/office/officeart/2018/2/layout/IconLabelDescriptionList"/>
    <dgm:cxn modelId="{75862459-4F54-41CE-935B-4A24543AD683}" type="presOf" srcId="{C2CEDD01-8DE3-4CE4-9F47-D7E25D1F03F9}" destId="{593B5481-85BC-4651-93D7-6648C68598A7}" srcOrd="0" destOrd="0" presId="urn:microsoft.com/office/officeart/2018/2/layout/IconLabelDescriptionList"/>
    <dgm:cxn modelId="{FBD6C379-8873-465A-AE7E-22FAF76CA917}" type="presOf" srcId="{7769A36A-B30E-4D61-B136-96E1BABA0BCD}" destId="{97B84CA9-E14C-4D04-9CC7-13DD21A25313}" srcOrd="0" destOrd="0" presId="urn:microsoft.com/office/officeart/2018/2/layout/IconLabelDescriptionList"/>
    <dgm:cxn modelId="{DE95D859-1570-43BF-9B13-D147A6AF9B8E}" type="presOf" srcId="{8799E3DB-08B5-45EF-845F-D4AD909D7A35}" destId="{1E2D43F8-F196-42B9-B1F5-C6A2A50A7959}" srcOrd="0" destOrd="2" presId="urn:microsoft.com/office/officeart/2018/2/layout/IconLabelDescriptionList"/>
    <dgm:cxn modelId="{BEACB79B-BD51-4455-B583-026080A3BE7D}" srcId="{A62C98C3-DC7D-4356-AD08-454D367C2932}" destId="{C2CEDD01-8DE3-4CE4-9F47-D7E25D1F03F9}" srcOrd="2" destOrd="0" parTransId="{469B8713-9E7B-460A-9956-3560838F45CB}" sibTransId="{DCE76ACF-800D-4320-9422-62303190FFC9}"/>
    <dgm:cxn modelId="{C721FB9D-F56F-47D2-9714-9CBB053E159D}" srcId="{A415B83F-4198-4AEC-AD27-D5D77278B3CF}" destId="{C69D3D87-EF58-430B-B85A-9DBB056C6825}" srcOrd="0" destOrd="0" parTransId="{99344426-C5C4-4C61-B330-936641C5099D}" sibTransId="{3AF50EF8-B218-4486-A352-DC5A8835E640}"/>
    <dgm:cxn modelId="{ED3251A7-B6D6-4991-89B5-D0E974C5F274}" srcId="{021341A0-23C0-4C22-88C6-407C08D09484}" destId="{EF9AE20B-9169-4E55-A216-E598D636C0A3}" srcOrd="2" destOrd="0" parTransId="{E156D5B4-7180-4199-B18D-FA98538A1478}" sibTransId="{B5B78D64-3CA9-427E-8071-642385B3CCB8}"/>
    <dgm:cxn modelId="{A8EDE3B1-C2AF-4688-AE41-FB8DD29C6282}" srcId="{C2CEDD01-8DE3-4CE4-9F47-D7E25D1F03F9}" destId="{7769A36A-B30E-4D61-B136-96E1BABA0BCD}" srcOrd="0" destOrd="0" parTransId="{FF698DE1-FF4E-43CC-802F-611244EB34C0}" sibTransId="{14D43FF0-4887-4741-A86D-9B68D725F421}"/>
    <dgm:cxn modelId="{78EB3BD4-148C-441E-A0F7-7382E3B606D4}" srcId="{A62C98C3-DC7D-4356-AD08-454D367C2932}" destId="{A415B83F-4198-4AEC-AD27-D5D77278B3CF}" srcOrd="1" destOrd="0" parTransId="{71FFCBED-ECD1-4F64-B323-D228930CE915}" sibTransId="{9386E1D3-EC28-4D1D-BF17-86CC2DDD9B4D}"/>
    <dgm:cxn modelId="{BCC56FD6-E084-436B-9FF6-ED0E679CC94E}" type="presOf" srcId="{021341A0-23C0-4C22-88C6-407C08D09484}" destId="{6D9F2908-16D0-45DB-9A80-39E3E40D1D5C}" srcOrd="0" destOrd="0" presId="urn:microsoft.com/office/officeart/2018/2/layout/IconLabelDescriptionList"/>
    <dgm:cxn modelId="{FFD54FDD-1313-41E9-8664-2D396A0AA346}" type="presOf" srcId="{A415B83F-4198-4AEC-AD27-D5D77278B3CF}" destId="{84F67ACE-08F0-4E91-AE54-48BB76F8CBBA}" srcOrd="0" destOrd="0" presId="urn:microsoft.com/office/officeart/2018/2/layout/IconLabelDescriptionList"/>
    <dgm:cxn modelId="{A78536DE-0DA6-4449-A106-AB501B694214}" srcId="{C2CEDD01-8DE3-4CE4-9F47-D7E25D1F03F9}" destId="{1DED78F7-2590-4719-A528-71E18B213D0B}" srcOrd="2" destOrd="0" parTransId="{5124DF97-8562-4A90-A815-7BE85A4F6F8D}" sibTransId="{59F2F69B-CD48-47FB-9F2D-30C62DDF3213}"/>
    <dgm:cxn modelId="{EE7AE0E1-B616-49BA-9C32-394A3070110F}" type="presOf" srcId="{A62C98C3-DC7D-4356-AD08-454D367C2932}" destId="{4D6A1232-F665-4A7F-90D1-510BD80B829A}" srcOrd="0" destOrd="0" presId="urn:microsoft.com/office/officeart/2018/2/layout/IconLabelDescriptionList"/>
    <dgm:cxn modelId="{E1CDBBEA-D646-4308-8B23-6665F69CD2C8}" type="presOf" srcId="{6B64F4A7-C8CE-4611-92FD-983739F6D759}" destId="{97B84CA9-E14C-4D04-9CC7-13DD21A25313}" srcOrd="0" destOrd="1" presId="urn:microsoft.com/office/officeart/2018/2/layout/IconLabelDescriptionList"/>
    <dgm:cxn modelId="{C90EDAEB-D738-4B80-8151-343E2DBF3187}" srcId="{A415B83F-4198-4AEC-AD27-D5D77278B3CF}" destId="{C612D893-A107-4CDA-BF1D-D245F83BFE53}" srcOrd="1" destOrd="0" parTransId="{D98C68B5-3294-4F34-B944-ECEAA846E53E}" sibTransId="{295D6179-D498-4546-B174-D7D0F65C7CCA}"/>
    <dgm:cxn modelId="{C5A396EF-CA8B-4914-BAF0-9732B84E4752}" srcId="{C2CEDD01-8DE3-4CE4-9F47-D7E25D1F03F9}" destId="{6B64F4A7-C8CE-4611-92FD-983739F6D759}" srcOrd="1" destOrd="0" parTransId="{5AF4C996-870F-4A84-B43D-30F8562F6AD3}" sibTransId="{6D0D8103-48F7-4B9F-8EDC-52666A4F6883}"/>
    <dgm:cxn modelId="{D5666915-9A54-4D51-B1CA-3B6C396F0E69}" type="presParOf" srcId="{4D6A1232-F665-4A7F-90D1-510BD80B829A}" destId="{062EB729-5C6B-42B5-97B2-227BA59584E0}" srcOrd="0" destOrd="0" presId="urn:microsoft.com/office/officeart/2018/2/layout/IconLabelDescriptionList"/>
    <dgm:cxn modelId="{D29F4EF8-68B2-405B-B1B2-17B78068B1B1}" type="presParOf" srcId="{062EB729-5C6B-42B5-97B2-227BA59584E0}" destId="{BE333AB7-AAF0-4A22-BEDD-2028FBE366D5}" srcOrd="0" destOrd="0" presId="urn:microsoft.com/office/officeart/2018/2/layout/IconLabelDescriptionList"/>
    <dgm:cxn modelId="{1FF3307A-BBF5-45BE-A459-AFFAA8298EC3}" type="presParOf" srcId="{062EB729-5C6B-42B5-97B2-227BA59584E0}" destId="{DF024103-24A0-4097-9188-0DD5E0535937}" srcOrd="1" destOrd="0" presId="urn:microsoft.com/office/officeart/2018/2/layout/IconLabelDescriptionList"/>
    <dgm:cxn modelId="{01F61E3F-0109-4A1B-BAC7-F4169961B00A}" type="presParOf" srcId="{062EB729-5C6B-42B5-97B2-227BA59584E0}" destId="{6D9F2908-16D0-45DB-9A80-39E3E40D1D5C}" srcOrd="2" destOrd="0" presId="urn:microsoft.com/office/officeart/2018/2/layout/IconLabelDescriptionList"/>
    <dgm:cxn modelId="{33A4C92D-1F03-401B-9823-B27BCB548896}" type="presParOf" srcId="{062EB729-5C6B-42B5-97B2-227BA59584E0}" destId="{3BD2C5FA-619C-4339-B43E-C828C9122E2E}" srcOrd="3" destOrd="0" presId="urn:microsoft.com/office/officeart/2018/2/layout/IconLabelDescriptionList"/>
    <dgm:cxn modelId="{6E87664F-7693-4020-AC24-FD038AD0ABAF}" type="presParOf" srcId="{062EB729-5C6B-42B5-97B2-227BA59584E0}" destId="{475ABE2D-5B22-4C73-8AD3-8F888D31F4E8}" srcOrd="4" destOrd="0" presId="urn:microsoft.com/office/officeart/2018/2/layout/IconLabelDescriptionList"/>
    <dgm:cxn modelId="{F0865B6D-FA32-46B1-A9EB-2C55F9DF3A6A}" type="presParOf" srcId="{4D6A1232-F665-4A7F-90D1-510BD80B829A}" destId="{C8EB375F-5829-4F43-B0EB-A2F22E1AA100}" srcOrd="1" destOrd="0" presId="urn:microsoft.com/office/officeart/2018/2/layout/IconLabelDescriptionList"/>
    <dgm:cxn modelId="{ECFAB01E-E41C-4F54-896B-53CA5E7B53C7}" type="presParOf" srcId="{4D6A1232-F665-4A7F-90D1-510BD80B829A}" destId="{40E77839-B7E5-4940-AAFB-CD818A5E7365}" srcOrd="2" destOrd="0" presId="urn:microsoft.com/office/officeart/2018/2/layout/IconLabelDescriptionList"/>
    <dgm:cxn modelId="{FF533491-4C4A-4E1A-B0E8-59DB29A83892}" type="presParOf" srcId="{40E77839-B7E5-4940-AAFB-CD818A5E7365}" destId="{92AEDA60-8A5D-473A-9B50-836EBDAF7058}" srcOrd="0" destOrd="0" presId="urn:microsoft.com/office/officeart/2018/2/layout/IconLabelDescriptionList"/>
    <dgm:cxn modelId="{18A18AE7-DE9A-4ABB-8E53-061007B49B4B}" type="presParOf" srcId="{40E77839-B7E5-4940-AAFB-CD818A5E7365}" destId="{FC5D5E9D-4072-4671-AEAE-607EDF2F9F9B}" srcOrd="1" destOrd="0" presId="urn:microsoft.com/office/officeart/2018/2/layout/IconLabelDescriptionList"/>
    <dgm:cxn modelId="{7C30F019-3752-4BEE-934F-74FE9D1988B3}" type="presParOf" srcId="{40E77839-B7E5-4940-AAFB-CD818A5E7365}" destId="{84F67ACE-08F0-4E91-AE54-48BB76F8CBBA}" srcOrd="2" destOrd="0" presId="urn:microsoft.com/office/officeart/2018/2/layout/IconLabelDescriptionList"/>
    <dgm:cxn modelId="{DD2FDFF4-5BF8-49AA-907A-4A612F9C008B}" type="presParOf" srcId="{40E77839-B7E5-4940-AAFB-CD818A5E7365}" destId="{9701C1BA-EE5E-47EC-8D0E-7A3DE11C374E}" srcOrd="3" destOrd="0" presId="urn:microsoft.com/office/officeart/2018/2/layout/IconLabelDescriptionList"/>
    <dgm:cxn modelId="{AFFC9B58-123F-4A51-B61E-0E7ECCA68048}" type="presParOf" srcId="{40E77839-B7E5-4940-AAFB-CD818A5E7365}" destId="{1E2D43F8-F196-42B9-B1F5-C6A2A50A7959}" srcOrd="4" destOrd="0" presId="urn:microsoft.com/office/officeart/2018/2/layout/IconLabelDescriptionList"/>
    <dgm:cxn modelId="{0FDAF479-AF93-4E3E-8D59-F3D8AB153622}" type="presParOf" srcId="{4D6A1232-F665-4A7F-90D1-510BD80B829A}" destId="{FF937BA6-E2E3-4841-A9D7-4E6CA8B3CEDA}" srcOrd="3" destOrd="0" presId="urn:microsoft.com/office/officeart/2018/2/layout/IconLabelDescriptionList"/>
    <dgm:cxn modelId="{57E0B1E9-AFE3-4A50-9917-4979C6B741A9}" type="presParOf" srcId="{4D6A1232-F665-4A7F-90D1-510BD80B829A}" destId="{5A975585-5A61-466B-B6EE-A8E065C19404}" srcOrd="4" destOrd="0" presId="urn:microsoft.com/office/officeart/2018/2/layout/IconLabelDescriptionList"/>
    <dgm:cxn modelId="{802B6044-7D21-4A2D-9797-BC44D2F2E504}" type="presParOf" srcId="{5A975585-5A61-466B-B6EE-A8E065C19404}" destId="{0F733D8A-8B6D-4768-8831-4147AE089A17}" srcOrd="0" destOrd="0" presId="urn:microsoft.com/office/officeart/2018/2/layout/IconLabelDescriptionList"/>
    <dgm:cxn modelId="{A15DF676-6C82-4199-8F76-BBD6880450CB}" type="presParOf" srcId="{5A975585-5A61-466B-B6EE-A8E065C19404}" destId="{655E0653-7C79-48A4-9A10-9FE37853221E}" srcOrd="1" destOrd="0" presId="urn:microsoft.com/office/officeart/2018/2/layout/IconLabelDescriptionList"/>
    <dgm:cxn modelId="{A31F235E-1D5C-41E8-B4D9-1A347E85D4E7}" type="presParOf" srcId="{5A975585-5A61-466B-B6EE-A8E065C19404}" destId="{593B5481-85BC-4651-93D7-6648C68598A7}" srcOrd="2" destOrd="0" presId="urn:microsoft.com/office/officeart/2018/2/layout/IconLabelDescriptionList"/>
    <dgm:cxn modelId="{11304945-FB3D-4E6D-9948-9C76F85BF9E4}" type="presParOf" srcId="{5A975585-5A61-466B-B6EE-A8E065C19404}" destId="{560A2036-D089-4D1F-9058-16B145B205D6}" srcOrd="3" destOrd="0" presId="urn:microsoft.com/office/officeart/2018/2/layout/IconLabelDescriptionList"/>
    <dgm:cxn modelId="{ECA3012B-E0FC-41D9-B41E-8BEA46CBBB6C}" type="presParOf" srcId="{5A975585-5A61-466B-B6EE-A8E065C19404}" destId="{97B84CA9-E14C-4D04-9CC7-13DD21A2531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33FE3F-5D07-4EC9-A773-1F2D376760BA}" type="doc">
      <dgm:prSet loTypeId="urn:microsoft.com/office/officeart/2005/8/layout/vList5" loCatId="list" qsTypeId="urn:microsoft.com/office/officeart/2005/8/quickstyle/simple1" qsCatId="simple" csTypeId="urn:microsoft.com/office/officeart/2005/8/colors/accent5_2" csCatId="accent5"/>
      <dgm:spPr/>
      <dgm:t>
        <a:bodyPr/>
        <a:lstStyle/>
        <a:p>
          <a:endParaRPr lang="en-US"/>
        </a:p>
      </dgm:t>
    </dgm:pt>
    <dgm:pt modelId="{5FFB842F-2799-4010-8F66-3CA121F6976D}">
      <dgm:prSet/>
      <dgm:spPr>
        <a:xfrm>
          <a:off x="0" y="1846"/>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Instruction</a:t>
          </a:r>
        </a:p>
      </dgm:t>
    </dgm:pt>
    <dgm:pt modelId="{8CC73E1D-6169-45BA-A768-6A411A9B6F81}" type="parTrans" cxnId="{00997842-9AD8-4E14-A3B4-7BB3606157D7}">
      <dgm:prSet/>
      <dgm:spPr/>
      <dgm:t>
        <a:bodyPr/>
        <a:lstStyle/>
        <a:p>
          <a:pPr algn="l"/>
          <a:endParaRPr lang="en-US"/>
        </a:p>
      </dgm:t>
    </dgm:pt>
    <dgm:pt modelId="{F7F4043B-1258-4CEE-8793-03E780893AED}" type="sibTrans" cxnId="{00997842-9AD8-4E14-A3B4-7BB3606157D7}">
      <dgm:prSet/>
      <dgm:spPr/>
      <dgm:t>
        <a:bodyPr/>
        <a:lstStyle/>
        <a:p>
          <a:pPr algn="l"/>
          <a:endParaRPr lang="en-US"/>
        </a:p>
      </dgm:t>
    </dgm:pt>
    <dgm:pt modelId="{7D73C382-4AFB-487E-A870-546BEDB82384}">
      <dgm:prSet/>
      <dgm:spPr>
        <a:xfrm rot="5400000">
          <a:off x="7075674" y="-3050997"/>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This is the core directive of the prompt. It tells the model what you want it to do. For example, "Summarize the following text" provides a clear action for the model.</a:t>
          </a:r>
        </a:p>
      </dgm:t>
    </dgm:pt>
    <dgm:pt modelId="{343A32E9-2CAE-4B14-AA57-9F368B21375E}" type="parTrans" cxnId="{DE9A7712-AC21-4CBD-9DCD-90E47A3A54D4}">
      <dgm:prSet/>
      <dgm:spPr/>
      <dgm:t>
        <a:bodyPr/>
        <a:lstStyle/>
        <a:p>
          <a:pPr algn="l"/>
          <a:endParaRPr lang="en-US"/>
        </a:p>
      </dgm:t>
    </dgm:pt>
    <dgm:pt modelId="{48D7BB61-0D87-4BFF-A124-CE20EE27A15C}" type="sibTrans" cxnId="{DE9A7712-AC21-4CBD-9DCD-90E47A3A54D4}">
      <dgm:prSet/>
      <dgm:spPr/>
      <dgm:t>
        <a:bodyPr/>
        <a:lstStyle/>
        <a:p>
          <a:pPr algn="l"/>
          <a:endParaRPr lang="en-US"/>
        </a:p>
      </dgm:t>
    </dgm:pt>
    <dgm:pt modelId="{9F01C7FC-268B-48C7-B296-E03AD6C8F8E9}">
      <dgm:prSet/>
      <dgm:spPr>
        <a:xfrm>
          <a:off x="0" y="934376"/>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dirty="0">
              <a:solidFill>
                <a:sysClr val="window" lastClr="FFFFFF"/>
              </a:solidFill>
              <a:latin typeface="Aptos" panose="02110004020202020204"/>
              <a:ea typeface="+mn-ea"/>
              <a:cs typeface="+mn-cs"/>
            </a:rPr>
            <a:t>Context</a:t>
          </a:r>
        </a:p>
      </dgm:t>
    </dgm:pt>
    <dgm:pt modelId="{160F4A80-E32A-410F-BE65-1B892FCB20EA}" type="parTrans" cxnId="{0CC41DB5-CF05-441B-AF42-6A52B33FBBA5}">
      <dgm:prSet/>
      <dgm:spPr/>
      <dgm:t>
        <a:bodyPr/>
        <a:lstStyle/>
        <a:p>
          <a:pPr algn="l"/>
          <a:endParaRPr lang="en-US"/>
        </a:p>
      </dgm:t>
    </dgm:pt>
    <dgm:pt modelId="{F7748247-BD44-4DBF-87F8-80F9490E4E8E}" type="sibTrans" cxnId="{0CC41DB5-CF05-441B-AF42-6A52B33FBBA5}">
      <dgm:prSet/>
      <dgm:spPr/>
      <dgm:t>
        <a:bodyPr/>
        <a:lstStyle/>
        <a:p>
          <a:pPr algn="l"/>
          <a:endParaRPr lang="en-US"/>
        </a:p>
      </dgm:t>
    </dgm:pt>
    <dgm:pt modelId="{4F284DF0-39D1-4FD1-9E4D-F0D1B81F04EF}">
      <dgm:prSet/>
      <dgm:spPr>
        <a:xfrm rot="5400000">
          <a:off x="7075674" y="-2118467"/>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gm:t>
    </dgm:pt>
    <dgm:pt modelId="{9C0699BF-FBB5-469A-8833-93B3F4347BE3}" type="parTrans" cxnId="{E68DB4EF-9DB0-4555-8139-B5CBF709FCFD}">
      <dgm:prSet/>
      <dgm:spPr/>
      <dgm:t>
        <a:bodyPr/>
        <a:lstStyle/>
        <a:p>
          <a:pPr algn="l"/>
          <a:endParaRPr lang="en-US"/>
        </a:p>
      </dgm:t>
    </dgm:pt>
    <dgm:pt modelId="{CAAA9074-E0CB-4751-8FD5-BEE979954985}" type="sibTrans" cxnId="{E68DB4EF-9DB0-4555-8139-B5CBF709FCFD}">
      <dgm:prSet/>
      <dgm:spPr/>
      <dgm:t>
        <a:bodyPr/>
        <a:lstStyle/>
        <a:p>
          <a:pPr algn="l"/>
          <a:endParaRPr lang="en-US"/>
        </a:p>
      </dgm:t>
    </dgm:pt>
    <dgm:pt modelId="{542C7015-00DE-416B-89CA-25BFEA6D61B3}">
      <dgm:prSet/>
      <dgm:spPr>
        <a:xfrm>
          <a:off x="0" y="1866905"/>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Input data</a:t>
          </a:r>
        </a:p>
      </dgm:t>
    </dgm:pt>
    <dgm:pt modelId="{2D57E7FC-923B-472A-9924-50A5125DFDA9}" type="parTrans" cxnId="{D9A16D4C-9754-4159-9029-B41067E1741A}">
      <dgm:prSet/>
      <dgm:spPr/>
      <dgm:t>
        <a:bodyPr/>
        <a:lstStyle/>
        <a:p>
          <a:pPr algn="l"/>
          <a:endParaRPr lang="en-US"/>
        </a:p>
      </dgm:t>
    </dgm:pt>
    <dgm:pt modelId="{B551642D-A9E0-4A2D-B999-139D727C424E}" type="sibTrans" cxnId="{D9A16D4C-9754-4159-9029-B41067E1741A}">
      <dgm:prSet/>
      <dgm:spPr/>
      <dgm:t>
        <a:bodyPr/>
        <a:lstStyle/>
        <a:p>
          <a:pPr algn="l"/>
          <a:endParaRPr lang="en-US"/>
        </a:p>
      </dgm:t>
    </dgm:pt>
    <dgm:pt modelId="{6FFF60BB-495E-49C6-82C4-946891DCBFDD}">
      <dgm:prSet/>
      <dgm:spPr>
        <a:xfrm rot="5400000">
          <a:off x="7075674" y="-1185938"/>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This is the specific information or data you want the model to process. It could be a paragraph, a set of numbers, or even a single word.</a:t>
          </a:r>
        </a:p>
      </dgm:t>
    </dgm:pt>
    <dgm:pt modelId="{9F9E6ACE-CC12-4EB9-81EE-0973AD302B8B}" type="parTrans" cxnId="{B6EC5B49-4EED-45D5-9E9C-FE4E908F8EC8}">
      <dgm:prSet/>
      <dgm:spPr/>
      <dgm:t>
        <a:bodyPr/>
        <a:lstStyle/>
        <a:p>
          <a:pPr algn="l"/>
          <a:endParaRPr lang="en-US"/>
        </a:p>
      </dgm:t>
    </dgm:pt>
    <dgm:pt modelId="{1014AD32-619A-4236-A37C-B99A7F909A23}" type="sibTrans" cxnId="{B6EC5B49-4EED-45D5-9E9C-FE4E908F8EC8}">
      <dgm:prSet/>
      <dgm:spPr/>
      <dgm:t>
        <a:bodyPr/>
        <a:lstStyle/>
        <a:p>
          <a:pPr algn="l"/>
          <a:endParaRPr lang="en-US"/>
        </a:p>
      </dgm:t>
    </dgm:pt>
    <dgm:pt modelId="{EE4E74F8-14BD-4E35-B3DF-D2CD13C47E2C}">
      <dgm:prSet/>
      <dgm:spPr>
        <a:xfrm>
          <a:off x="0" y="2799435"/>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Output indicator</a:t>
          </a:r>
        </a:p>
      </dgm:t>
    </dgm:pt>
    <dgm:pt modelId="{236C0857-D24C-4211-949F-5AD8999CB1AD}" type="parTrans" cxnId="{F762953D-0DD2-40B8-A5F4-11A83A3BC6E2}">
      <dgm:prSet/>
      <dgm:spPr/>
      <dgm:t>
        <a:bodyPr/>
        <a:lstStyle/>
        <a:p>
          <a:pPr algn="l"/>
          <a:endParaRPr lang="en-US"/>
        </a:p>
      </dgm:t>
    </dgm:pt>
    <dgm:pt modelId="{4A4F1192-A1F1-4D75-BE11-95CEBECC1A34}" type="sibTrans" cxnId="{F762953D-0DD2-40B8-A5F4-11A83A3BC6E2}">
      <dgm:prSet/>
      <dgm:spPr/>
      <dgm:t>
        <a:bodyPr/>
        <a:lstStyle/>
        <a:p>
          <a:pPr algn="l"/>
          <a:endParaRPr lang="en-US"/>
        </a:p>
      </dgm:t>
    </dgm:pt>
    <dgm:pt modelId="{B22AF10B-9669-49E6-A534-4AF7B934CF67}">
      <dgm:prSet/>
      <dgm:spPr>
        <a:xfrm rot="5400000">
          <a:off x="7075674" y="-253408"/>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gm:t>
    </dgm:pt>
    <dgm:pt modelId="{C9E363BD-6C24-4494-B209-02D7C4CF25ED}" type="parTrans" cxnId="{FA5F3121-C7DF-4053-9007-C58EB2B78368}">
      <dgm:prSet/>
      <dgm:spPr/>
      <dgm:t>
        <a:bodyPr/>
        <a:lstStyle/>
        <a:p>
          <a:pPr algn="l"/>
          <a:endParaRPr lang="en-US"/>
        </a:p>
      </dgm:t>
    </dgm:pt>
    <dgm:pt modelId="{5B1E545C-B92C-4BA4-A097-2787D50F65EA}" type="sibTrans" cxnId="{FA5F3121-C7DF-4053-9007-C58EB2B78368}">
      <dgm:prSet/>
      <dgm:spPr/>
      <dgm:t>
        <a:bodyPr/>
        <a:lstStyle/>
        <a:p>
          <a:pPr algn="l"/>
          <a:endParaRPr lang="en-US"/>
        </a:p>
      </dgm:t>
    </dgm:pt>
    <dgm:pt modelId="{CF30E65C-29F5-45EC-A1BF-3AE3538A9ED3}" type="pres">
      <dgm:prSet presAssocID="{4F33FE3F-5D07-4EC9-A773-1F2D376760BA}" presName="Name0" presStyleCnt="0">
        <dgm:presLayoutVars>
          <dgm:dir/>
          <dgm:animLvl val="lvl"/>
          <dgm:resizeHandles val="exact"/>
        </dgm:presLayoutVars>
      </dgm:prSet>
      <dgm:spPr/>
    </dgm:pt>
    <dgm:pt modelId="{DDD80091-2089-4802-A8CA-E9802B9133A4}" type="pres">
      <dgm:prSet presAssocID="{5FFB842F-2799-4010-8F66-3CA121F6976D}" presName="linNode" presStyleCnt="0"/>
      <dgm:spPr/>
    </dgm:pt>
    <dgm:pt modelId="{D17B8B04-E898-481E-897E-402B0153BF4E}" type="pres">
      <dgm:prSet presAssocID="{5FFB842F-2799-4010-8F66-3CA121F6976D}" presName="parentText" presStyleLbl="node1" presStyleIdx="0" presStyleCnt="4">
        <dgm:presLayoutVars>
          <dgm:chMax val="1"/>
          <dgm:bulletEnabled val="1"/>
        </dgm:presLayoutVars>
      </dgm:prSet>
      <dgm:spPr/>
    </dgm:pt>
    <dgm:pt modelId="{B189788B-3F05-4DD7-A4FD-43501B73FD1D}" type="pres">
      <dgm:prSet presAssocID="{5FFB842F-2799-4010-8F66-3CA121F6976D}" presName="descendantText" presStyleLbl="alignAccFollowNode1" presStyleIdx="0" presStyleCnt="4">
        <dgm:presLayoutVars>
          <dgm:bulletEnabled val="1"/>
        </dgm:presLayoutVars>
      </dgm:prSet>
      <dgm:spPr/>
    </dgm:pt>
    <dgm:pt modelId="{27664D17-563D-4AB3-863B-796ACD99B071}" type="pres">
      <dgm:prSet presAssocID="{F7F4043B-1258-4CEE-8793-03E780893AED}" presName="sp" presStyleCnt="0"/>
      <dgm:spPr/>
    </dgm:pt>
    <dgm:pt modelId="{F0F36B9D-BD65-4119-B004-7C4A51596A86}" type="pres">
      <dgm:prSet presAssocID="{9F01C7FC-268B-48C7-B296-E03AD6C8F8E9}" presName="linNode" presStyleCnt="0"/>
      <dgm:spPr/>
    </dgm:pt>
    <dgm:pt modelId="{34CCE429-BC4F-4A39-8868-0FB95BED6C98}" type="pres">
      <dgm:prSet presAssocID="{9F01C7FC-268B-48C7-B296-E03AD6C8F8E9}" presName="parentText" presStyleLbl="node1" presStyleIdx="1" presStyleCnt="4">
        <dgm:presLayoutVars>
          <dgm:chMax val="1"/>
          <dgm:bulletEnabled val="1"/>
        </dgm:presLayoutVars>
      </dgm:prSet>
      <dgm:spPr/>
    </dgm:pt>
    <dgm:pt modelId="{DCCC581E-EA65-4072-A5E1-3997BFE83622}" type="pres">
      <dgm:prSet presAssocID="{9F01C7FC-268B-48C7-B296-E03AD6C8F8E9}" presName="descendantText" presStyleLbl="alignAccFollowNode1" presStyleIdx="1" presStyleCnt="4">
        <dgm:presLayoutVars>
          <dgm:bulletEnabled val="1"/>
        </dgm:presLayoutVars>
      </dgm:prSet>
      <dgm:spPr/>
    </dgm:pt>
    <dgm:pt modelId="{96C8842B-54AB-4169-ACF4-87B6A0C64AE1}" type="pres">
      <dgm:prSet presAssocID="{F7748247-BD44-4DBF-87F8-80F9490E4E8E}" presName="sp" presStyleCnt="0"/>
      <dgm:spPr/>
    </dgm:pt>
    <dgm:pt modelId="{0A84A573-6712-45A0-BA21-737C9DBBD2CA}" type="pres">
      <dgm:prSet presAssocID="{542C7015-00DE-416B-89CA-25BFEA6D61B3}" presName="linNode" presStyleCnt="0"/>
      <dgm:spPr/>
    </dgm:pt>
    <dgm:pt modelId="{3F39502C-F34A-41C8-B287-9FAD58B2EF1D}" type="pres">
      <dgm:prSet presAssocID="{542C7015-00DE-416B-89CA-25BFEA6D61B3}" presName="parentText" presStyleLbl="node1" presStyleIdx="2" presStyleCnt="4">
        <dgm:presLayoutVars>
          <dgm:chMax val="1"/>
          <dgm:bulletEnabled val="1"/>
        </dgm:presLayoutVars>
      </dgm:prSet>
      <dgm:spPr/>
    </dgm:pt>
    <dgm:pt modelId="{8CCC4D69-94D7-47EE-A300-619E5C86CA5F}" type="pres">
      <dgm:prSet presAssocID="{542C7015-00DE-416B-89CA-25BFEA6D61B3}" presName="descendantText" presStyleLbl="alignAccFollowNode1" presStyleIdx="2" presStyleCnt="4">
        <dgm:presLayoutVars>
          <dgm:bulletEnabled val="1"/>
        </dgm:presLayoutVars>
      </dgm:prSet>
      <dgm:spPr/>
    </dgm:pt>
    <dgm:pt modelId="{B51611D7-CB2D-48BA-B9E6-CF31ACC93543}" type="pres">
      <dgm:prSet presAssocID="{B551642D-A9E0-4A2D-B999-139D727C424E}" presName="sp" presStyleCnt="0"/>
      <dgm:spPr/>
    </dgm:pt>
    <dgm:pt modelId="{92C840C6-0050-4459-92B1-F8BC57CBF193}" type="pres">
      <dgm:prSet presAssocID="{EE4E74F8-14BD-4E35-B3DF-D2CD13C47E2C}" presName="linNode" presStyleCnt="0"/>
      <dgm:spPr/>
    </dgm:pt>
    <dgm:pt modelId="{D411C664-178A-462C-A009-6CB191D4E593}" type="pres">
      <dgm:prSet presAssocID="{EE4E74F8-14BD-4E35-B3DF-D2CD13C47E2C}" presName="parentText" presStyleLbl="node1" presStyleIdx="3" presStyleCnt="4">
        <dgm:presLayoutVars>
          <dgm:chMax val="1"/>
          <dgm:bulletEnabled val="1"/>
        </dgm:presLayoutVars>
      </dgm:prSet>
      <dgm:spPr/>
    </dgm:pt>
    <dgm:pt modelId="{18B7A8B6-3C9C-43B1-AB04-1D87BE9D9736}" type="pres">
      <dgm:prSet presAssocID="{EE4E74F8-14BD-4E35-B3DF-D2CD13C47E2C}" presName="descendantText" presStyleLbl="alignAccFollowNode1" presStyleIdx="3" presStyleCnt="4">
        <dgm:presLayoutVars>
          <dgm:bulletEnabled val="1"/>
        </dgm:presLayoutVars>
      </dgm:prSet>
      <dgm:spPr/>
    </dgm:pt>
  </dgm:ptLst>
  <dgm:cxnLst>
    <dgm:cxn modelId="{7F382000-79E7-4CF5-BC89-70751600ACAD}" type="presOf" srcId="{9F01C7FC-268B-48C7-B296-E03AD6C8F8E9}" destId="{34CCE429-BC4F-4A39-8868-0FB95BED6C98}" srcOrd="0" destOrd="0" presId="urn:microsoft.com/office/officeart/2005/8/layout/vList5"/>
    <dgm:cxn modelId="{B8F6C40A-FAFC-4717-AA4E-5A24FE92BE97}" type="presOf" srcId="{4F33FE3F-5D07-4EC9-A773-1F2D376760BA}" destId="{CF30E65C-29F5-45EC-A1BF-3AE3538A9ED3}" srcOrd="0" destOrd="0" presId="urn:microsoft.com/office/officeart/2005/8/layout/vList5"/>
    <dgm:cxn modelId="{DE9A7712-AC21-4CBD-9DCD-90E47A3A54D4}" srcId="{5FFB842F-2799-4010-8F66-3CA121F6976D}" destId="{7D73C382-4AFB-487E-A870-546BEDB82384}" srcOrd="0" destOrd="0" parTransId="{343A32E9-2CAE-4B14-AA57-9F368B21375E}" sibTransId="{48D7BB61-0D87-4BFF-A124-CE20EE27A15C}"/>
    <dgm:cxn modelId="{44AFEB17-DFC5-4141-98FD-A12CBCA340EF}" type="presOf" srcId="{5FFB842F-2799-4010-8F66-3CA121F6976D}" destId="{D17B8B04-E898-481E-897E-402B0153BF4E}" srcOrd="0" destOrd="0" presId="urn:microsoft.com/office/officeart/2005/8/layout/vList5"/>
    <dgm:cxn modelId="{FA5F3121-C7DF-4053-9007-C58EB2B78368}" srcId="{EE4E74F8-14BD-4E35-B3DF-D2CD13C47E2C}" destId="{B22AF10B-9669-49E6-A534-4AF7B934CF67}" srcOrd="0" destOrd="0" parTransId="{C9E363BD-6C24-4494-B209-02D7C4CF25ED}" sibTransId="{5B1E545C-B92C-4BA4-A097-2787D50F65EA}"/>
    <dgm:cxn modelId="{D0699D24-4FC3-4851-9BBB-F72C5D437E2F}" type="presOf" srcId="{7D73C382-4AFB-487E-A870-546BEDB82384}" destId="{B189788B-3F05-4DD7-A4FD-43501B73FD1D}" srcOrd="0" destOrd="0" presId="urn:microsoft.com/office/officeart/2005/8/layout/vList5"/>
    <dgm:cxn modelId="{8418BF25-D745-4AB0-987A-C0B90F9556B1}" type="presOf" srcId="{542C7015-00DE-416B-89CA-25BFEA6D61B3}" destId="{3F39502C-F34A-41C8-B287-9FAD58B2EF1D}" srcOrd="0" destOrd="0" presId="urn:microsoft.com/office/officeart/2005/8/layout/vList5"/>
    <dgm:cxn modelId="{E4C1803A-0A1A-40CD-A27C-855CBAEB31AE}" type="presOf" srcId="{6FFF60BB-495E-49C6-82C4-946891DCBFDD}" destId="{8CCC4D69-94D7-47EE-A300-619E5C86CA5F}" srcOrd="0" destOrd="0" presId="urn:microsoft.com/office/officeart/2005/8/layout/vList5"/>
    <dgm:cxn modelId="{F762953D-0DD2-40B8-A5F4-11A83A3BC6E2}" srcId="{4F33FE3F-5D07-4EC9-A773-1F2D376760BA}" destId="{EE4E74F8-14BD-4E35-B3DF-D2CD13C47E2C}" srcOrd="3" destOrd="0" parTransId="{236C0857-D24C-4211-949F-5AD8999CB1AD}" sibTransId="{4A4F1192-A1F1-4D75-BE11-95CEBECC1A34}"/>
    <dgm:cxn modelId="{00997842-9AD8-4E14-A3B4-7BB3606157D7}" srcId="{4F33FE3F-5D07-4EC9-A773-1F2D376760BA}" destId="{5FFB842F-2799-4010-8F66-3CA121F6976D}" srcOrd="0" destOrd="0" parTransId="{8CC73E1D-6169-45BA-A768-6A411A9B6F81}" sibTransId="{F7F4043B-1258-4CEE-8793-03E780893AED}"/>
    <dgm:cxn modelId="{58C0AB63-B2B0-4D7B-B94E-B07703A0A63A}" type="presOf" srcId="{EE4E74F8-14BD-4E35-B3DF-D2CD13C47E2C}" destId="{D411C664-178A-462C-A009-6CB191D4E593}" srcOrd="0" destOrd="0" presId="urn:microsoft.com/office/officeart/2005/8/layout/vList5"/>
    <dgm:cxn modelId="{B6EC5B49-4EED-45D5-9E9C-FE4E908F8EC8}" srcId="{542C7015-00DE-416B-89CA-25BFEA6D61B3}" destId="{6FFF60BB-495E-49C6-82C4-946891DCBFDD}" srcOrd="0" destOrd="0" parTransId="{9F9E6ACE-CC12-4EB9-81EE-0973AD302B8B}" sibTransId="{1014AD32-619A-4236-A37C-B99A7F909A23}"/>
    <dgm:cxn modelId="{D9A16D4C-9754-4159-9029-B41067E1741A}" srcId="{4F33FE3F-5D07-4EC9-A773-1F2D376760BA}" destId="{542C7015-00DE-416B-89CA-25BFEA6D61B3}" srcOrd="2" destOrd="0" parTransId="{2D57E7FC-923B-472A-9924-50A5125DFDA9}" sibTransId="{B551642D-A9E0-4A2D-B999-139D727C424E}"/>
    <dgm:cxn modelId="{5D2CB5AD-7174-4BAB-99E6-2A25D90A5740}" type="presOf" srcId="{B22AF10B-9669-49E6-A534-4AF7B934CF67}" destId="{18B7A8B6-3C9C-43B1-AB04-1D87BE9D9736}" srcOrd="0" destOrd="0" presId="urn:microsoft.com/office/officeart/2005/8/layout/vList5"/>
    <dgm:cxn modelId="{0CC41DB5-CF05-441B-AF42-6A52B33FBBA5}" srcId="{4F33FE3F-5D07-4EC9-A773-1F2D376760BA}" destId="{9F01C7FC-268B-48C7-B296-E03AD6C8F8E9}" srcOrd="1" destOrd="0" parTransId="{160F4A80-E32A-410F-BE65-1B892FCB20EA}" sibTransId="{F7748247-BD44-4DBF-87F8-80F9490E4E8E}"/>
    <dgm:cxn modelId="{F5AC24DF-F748-4A76-B8DA-2233BAE52688}" type="presOf" srcId="{4F284DF0-39D1-4FD1-9E4D-F0D1B81F04EF}" destId="{DCCC581E-EA65-4072-A5E1-3997BFE83622}" srcOrd="0" destOrd="0" presId="urn:microsoft.com/office/officeart/2005/8/layout/vList5"/>
    <dgm:cxn modelId="{E68DB4EF-9DB0-4555-8139-B5CBF709FCFD}" srcId="{9F01C7FC-268B-48C7-B296-E03AD6C8F8E9}" destId="{4F284DF0-39D1-4FD1-9E4D-F0D1B81F04EF}" srcOrd="0" destOrd="0" parTransId="{9C0699BF-FBB5-469A-8833-93B3F4347BE3}" sibTransId="{CAAA9074-E0CB-4751-8FD5-BEE979954985}"/>
    <dgm:cxn modelId="{5913FB77-5281-4BBD-A7A1-584E34679EE0}" type="presParOf" srcId="{CF30E65C-29F5-45EC-A1BF-3AE3538A9ED3}" destId="{DDD80091-2089-4802-A8CA-E9802B9133A4}" srcOrd="0" destOrd="0" presId="urn:microsoft.com/office/officeart/2005/8/layout/vList5"/>
    <dgm:cxn modelId="{5396709B-1BE9-46BD-8090-17DDDF6B346E}" type="presParOf" srcId="{DDD80091-2089-4802-A8CA-E9802B9133A4}" destId="{D17B8B04-E898-481E-897E-402B0153BF4E}" srcOrd="0" destOrd="0" presId="urn:microsoft.com/office/officeart/2005/8/layout/vList5"/>
    <dgm:cxn modelId="{12D7A3C8-E9A6-4C4E-A2D1-B42A44AA0DF2}" type="presParOf" srcId="{DDD80091-2089-4802-A8CA-E9802B9133A4}" destId="{B189788B-3F05-4DD7-A4FD-43501B73FD1D}" srcOrd="1" destOrd="0" presId="urn:microsoft.com/office/officeart/2005/8/layout/vList5"/>
    <dgm:cxn modelId="{7F38A89C-8C3B-47AB-AC48-BE9611756CBC}" type="presParOf" srcId="{CF30E65C-29F5-45EC-A1BF-3AE3538A9ED3}" destId="{27664D17-563D-4AB3-863B-796ACD99B071}" srcOrd="1" destOrd="0" presId="urn:microsoft.com/office/officeart/2005/8/layout/vList5"/>
    <dgm:cxn modelId="{3FA4BD9A-FC23-40D9-AB2D-7B26C26DBD61}" type="presParOf" srcId="{CF30E65C-29F5-45EC-A1BF-3AE3538A9ED3}" destId="{F0F36B9D-BD65-4119-B004-7C4A51596A86}" srcOrd="2" destOrd="0" presId="urn:microsoft.com/office/officeart/2005/8/layout/vList5"/>
    <dgm:cxn modelId="{181487F9-E325-4933-B3A4-D1CB33F5C3AE}" type="presParOf" srcId="{F0F36B9D-BD65-4119-B004-7C4A51596A86}" destId="{34CCE429-BC4F-4A39-8868-0FB95BED6C98}" srcOrd="0" destOrd="0" presId="urn:microsoft.com/office/officeart/2005/8/layout/vList5"/>
    <dgm:cxn modelId="{7BEAFE60-87F8-4A91-90D2-D86A046FED7A}" type="presParOf" srcId="{F0F36B9D-BD65-4119-B004-7C4A51596A86}" destId="{DCCC581E-EA65-4072-A5E1-3997BFE83622}" srcOrd="1" destOrd="0" presId="urn:microsoft.com/office/officeart/2005/8/layout/vList5"/>
    <dgm:cxn modelId="{D152B5DA-3C78-4D9F-BF23-8F20D125E6AA}" type="presParOf" srcId="{CF30E65C-29F5-45EC-A1BF-3AE3538A9ED3}" destId="{96C8842B-54AB-4169-ACF4-87B6A0C64AE1}" srcOrd="3" destOrd="0" presId="urn:microsoft.com/office/officeart/2005/8/layout/vList5"/>
    <dgm:cxn modelId="{FA7DBE7B-9D6A-479D-B1D3-A2586AB37FF6}" type="presParOf" srcId="{CF30E65C-29F5-45EC-A1BF-3AE3538A9ED3}" destId="{0A84A573-6712-45A0-BA21-737C9DBBD2CA}" srcOrd="4" destOrd="0" presId="urn:microsoft.com/office/officeart/2005/8/layout/vList5"/>
    <dgm:cxn modelId="{EC093471-425A-4709-A2F9-36938DD3900B}" type="presParOf" srcId="{0A84A573-6712-45A0-BA21-737C9DBBD2CA}" destId="{3F39502C-F34A-41C8-B287-9FAD58B2EF1D}" srcOrd="0" destOrd="0" presId="urn:microsoft.com/office/officeart/2005/8/layout/vList5"/>
    <dgm:cxn modelId="{CEB94F3B-4759-45DB-AE3D-254E04B9AAF5}" type="presParOf" srcId="{0A84A573-6712-45A0-BA21-737C9DBBD2CA}" destId="{8CCC4D69-94D7-47EE-A300-619E5C86CA5F}" srcOrd="1" destOrd="0" presId="urn:microsoft.com/office/officeart/2005/8/layout/vList5"/>
    <dgm:cxn modelId="{385B2D45-8EA9-4E38-BF13-AE9B1BC3BC29}" type="presParOf" srcId="{CF30E65C-29F5-45EC-A1BF-3AE3538A9ED3}" destId="{B51611D7-CB2D-48BA-B9E6-CF31ACC93543}" srcOrd="5" destOrd="0" presId="urn:microsoft.com/office/officeart/2005/8/layout/vList5"/>
    <dgm:cxn modelId="{F84C680B-CD77-4EE0-B86B-7A8A399B32DD}" type="presParOf" srcId="{CF30E65C-29F5-45EC-A1BF-3AE3538A9ED3}" destId="{92C840C6-0050-4459-92B1-F8BC57CBF193}" srcOrd="6" destOrd="0" presId="urn:microsoft.com/office/officeart/2005/8/layout/vList5"/>
    <dgm:cxn modelId="{32CA268D-215A-472D-B2B5-121B3882DF06}" type="presParOf" srcId="{92C840C6-0050-4459-92B1-F8BC57CBF193}" destId="{D411C664-178A-462C-A009-6CB191D4E593}" srcOrd="0" destOrd="0" presId="urn:microsoft.com/office/officeart/2005/8/layout/vList5"/>
    <dgm:cxn modelId="{4E242928-20B1-446A-AD57-A6F1699DEBE9}" type="presParOf" srcId="{92C840C6-0050-4459-92B1-F8BC57CBF193}" destId="{18B7A8B6-3C9C-43B1-AB04-1D87BE9D97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F8241E-B27E-4ECB-ABBB-58FF2F70120F}"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EE8A40-1D70-40AE-B39A-3563E17CB064}">
      <dgm:prSet/>
      <dgm:spPr>
        <a:xfrm>
          <a:off x="1582"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Role-playing</a:t>
          </a:r>
        </a:p>
      </dgm:t>
    </dgm:pt>
    <dgm:pt modelId="{2D5A4DA0-B2F0-44A0-A9D3-0DC52FFA7564}" type="parTrans" cxnId="{F3E45863-0E8F-475C-8618-C3204DD0D647}">
      <dgm:prSet/>
      <dgm:spPr/>
      <dgm:t>
        <a:bodyPr/>
        <a:lstStyle/>
        <a:p>
          <a:endParaRPr lang="en-US">
            <a:solidFill>
              <a:schemeClr val="bg1"/>
            </a:solidFill>
          </a:endParaRPr>
        </a:p>
      </dgm:t>
    </dgm:pt>
    <dgm:pt modelId="{7740D977-BA4E-4C0B-A964-677C9436414D}" type="sibTrans" cxnId="{F3E45863-0E8F-475C-8618-C3204DD0D647}">
      <dgm:prSet/>
      <dgm:spPr/>
      <dgm:t>
        <a:bodyPr/>
        <a:lstStyle/>
        <a:p>
          <a:endParaRPr lang="en-US">
            <a:solidFill>
              <a:schemeClr val="bg1"/>
            </a:solidFill>
          </a:endParaRPr>
        </a:p>
      </dgm:t>
    </dgm:pt>
    <dgm:pt modelId="{1D42A2AE-E895-409C-81DF-E9CAD1902ABC}">
      <dgm:prSet/>
      <dgm:spPr>
        <a:xfrm>
          <a:off x="1582"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By making the model act as a specific entity, like a historian or a scientist, you can get tailored responses. </a:t>
          </a:r>
          <a:r>
            <a:rPr lang="en-US" dirty="0">
              <a:solidFill>
                <a:schemeClr val="bg1"/>
              </a:solidFill>
              <a:latin typeface="Aptos" panose="02110004020202020204"/>
              <a:ea typeface="+mn-ea"/>
              <a:cs typeface="+mn-cs"/>
            </a:rPr>
            <a:t>For example, "As a nutritionist, evaluate the following diet plan" might yield a response grounded in nutritional science.</a:t>
          </a:r>
        </a:p>
      </dgm:t>
    </dgm:pt>
    <dgm:pt modelId="{25A2CF6D-3C6B-4ADE-A7CC-D226740B8499}" type="parTrans" cxnId="{8B7A90E1-11D3-4C11-8DEF-61A355A54764}">
      <dgm:prSet/>
      <dgm:spPr/>
      <dgm:t>
        <a:bodyPr/>
        <a:lstStyle/>
        <a:p>
          <a:endParaRPr lang="en-US">
            <a:solidFill>
              <a:schemeClr val="bg1"/>
            </a:solidFill>
          </a:endParaRPr>
        </a:p>
      </dgm:t>
    </dgm:pt>
    <dgm:pt modelId="{4E571836-2A9F-493A-9265-4769ED982CAF}" type="sibTrans" cxnId="{8B7A90E1-11D3-4C11-8DEF-61A355A54764}">
      <dgm:prSet/>
      <dgm:spPr/>
      <dgm:t>
        <a:bodyPr/>
        <a:lstStyle/>
        <a:p>
          <a:endParaRPr lang="en-US">
            <a:solidFill>
              <a:schemeClr val="bg1"/>
            </a:solidFill>
          </a:endParaRPr>
        </a:p>
      </dgm:t>
    </dgm:pt>
    <dgm:pt modelId="{25B38A91-C835-4EA0-8F69-E58A2C634267}">
      <dgm:prSet/>
      <dgm:spPr>
        <a:xfrm>
          <a:off x="3833367"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Iterative refinement</a:t>
          </a:r>
        </a:p>
      </dgm:t>
    </dgm:pt>
    <dgm:pt modelId="{683E140D-62F1-40A9-8F8A-15EEA6C23F00}" type="parTrans" cxnId="{9EEBFE58-87F4-4E2B-A1BD-C209217B1788}">
      <dgm:prSet/>
      <dgm:spPr/>
      <dgm:t>
        <a:bodyPr/>
        <a:lstStyle/>
        <a:p>
          <a:endParaRPr lang="en-US">
            <a:solidFill>
              <a:schemeClr val="bg1"/>
            </a:solidFill>
          </a:endParaRPr>
        </a:p>
      </dgm:t>
    </dgm:pt>
    <dgm:pt modelId="{DF179A71-9F45-4A5E-A65C-1D4A247EB51A}" type="sibTrans" cxnId="{9EEBFE58-87F4-4E2B-A1BD-C209217B1788}">
      <dgm:prSet/>
      <dgm:spPr/>
      <dgm:t>
        <a:bodyPr/>
        <a:lstStyle/>
        <a:p>
          <a:endParaRPr lang="en-US">
            <a:solidFill>
              <a:schemeClr val="bg1"/>
            </a:solidFill>
          </a:endParaRPr>
        </a:p>
      </dgm:t>
    </dgm:pt>
    <dgm:pt modelId="{00C0D10B-3238-4952-98D6-E39A1ECF8821}">
      <dgm:prSet/>
      <dgm:spPr>
        <a:xfrm>
          <a:off x="3833367"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Start with a broad prompt and gradually refine it based on the model's responses. This iterative process helps in honing the prompt to perfection.</a:t>
          </a:r>
        </a:p>
      </dgm:t>
    </dgm:pt>
    <dgm:pt modelId="{8ED49483-6803-4E6C-92E0-992AE4BB4856}" type="parTrans" cxnId="{492E30B1-4482-46A3-98AF-0EB9B95CD8E7}">
      <dgm:prSet/>
      <dgm:spPr/>
      <dgm:t>
        <a:bodyPr/>
        <a:lstStyle/>
        <a:p>
          <a:endParaRPr lang="en-US">
            <a:solidFill>
              <a:schemeClr val="bg1"/>
            </a:solidFill>
          </a:endParaRPr>
        </a:p>
      </dgm:t>
    </dgm:pt>
    <dgm:pt modelId="{A1DAD81F-17B9-4980-B512-247DB3CD216E}" type="sibTrans" cxnId="{492E30B1-4482-46A3-98AF-0EB9B95CD8E7}">
      <dgm:prSet/>
      <dgm:spPr/>
      <dgm:t>
        <a:bodyPr/>
        <a:lstStyle/>
        <a:p>
          <a:endParaRPr lang="en-US">
            <a:solidFill>
              <a:schemeClr val="bg1"/>
            </a:solidFill>
          </a:endParaRPr>
        </a:p>
      </dgm:t>
    </dgm:pt>
    <dgm:pt modelId="{A8A5A401-529D-4D14-AF09-DD49AF0E83E7}">
      <dgm:prSet/>
      <dgm:spPr>
        <a:xfrm>
          <a:off x="7665152"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Feedback loops</a:t>
          </a:r>
        </a:p>
      </dgm:t>
    </dgm:pt>
    <dgm:pt modelId="{2D5AE865-7A1A-4B9D-8D3E-24ED2FF213A7}" type="parTrans" cxnId="{C667DCE1-F33C-41B2-998A-5E27A70EA9F8}">
      <dgm:prSet/>
      <dgm:spPr/>
      <dgm:t>
        <a:bodyPr/>
        <a:lstStyle/>
        <a:p>
          <a:endParaRPr lang="en-US">
            <a:solidFill>
              <a:schemeClr val="bg1"/>
            </a:solidFill>
          </a:endParaRPr>
        </a:p>
      </dgm:t>
    </dgm:pt>
    <dgm:pt modelId="{821EB4E9-0D5E-4800-924F-BE59630AA87B}" type="sibTrans" cxnId="{C667DCE1-F33C-41B2-998A-5E27A70EA9F8}">
      <dgm:prSet/>
      <dgm:spPr/>
      <dgm:t>
        <a:bodyPr/>
        <a:lstStyle/>
        <a:p>
          <a:endParaRPr lang="en-US">
            <a:solidFill>
              <a:schemeClr val="bg1"/>
            </a:solidFill>
          </a:endParaRPr>
        </a:p>
      </dgm:t>
    </dgm:pt>
    <dgm:pt modelId="{73841F8D-BCCC-48F4-ABA6-47E9E072BDCA}">
      <dgm:prSet/>
      <dgm:spPr>
        <a:xfrm>
          <a:off x="7665152"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Use the model's outputs to inform and adjust subsequent prompts. This dynamic interaction ensures that the model's responses align more closely with user expectations over time.</a:t>
          </a:r>
        </a:p>
      </dgm:t>
    </dgm:pt>
    <dgm:pt modelId="{D47263AC-F0C5-48E6-81DA-B21008456A36}" type="parTrans" cxnId="{D69E843F-1BE6-4AE8-94FD-D69F176A28D0}">
      <dgm:prSet/>
      <dgm:spPr/>
      <dgm:t>
        <a:bodyPr/>
        <a:lstStyle/>
        <a:p>
          <a:endParaRPr lang="en-US">
            <a:solidFill>
              <a:schemeClr val="bg1"/>
            </a:solidFill>
          </a:endParaRPr>
        </a:p>
      </dgm:t>
    </dgm:pt>
    <dgm:pt modelId="{B371FBA7-0EC4-400A-9544-BAA461E97A81}" type="sibTrans" cxnId="{D69E843F-1BE6-4AE8-94FD-D69F176A28D0}">
      <dgm:prSet/>
      <dgm:spPr/>
      <dgm:t>
        <a:bodyPr/>
        <a:lstStyle/>
        <a:p>
          <a:endParaRPr lang="en-US">
            <a:solidFill>
              <a:schemeClr val="bg1"/>
            </a:solidFill>
          </a:endParaRPr>
        </a:p>
      </dgm:t>
    </dgm:pt>
    <dgm:pt modelId="{42A48F68-BE35-42DB-B16D-FC57047CB19E}" type="pres">
      <dgm:prSet presAssocID="{E0F8241E-B27E-4ECB-ABBB-58FF2F70120F}" presName="root" presStyleCnt="0">
        <dgm:presLayoutVars>
          <dgm:dir/>
          <dgm:resizeHandles val="exact"/>
        </dgm:presLayoutVars>
      </dgm:prSet>
      <dgm:spPr/>
    </dgm:pt>
    <dgm:pt modelId="{FA922CA1-AEC8-4135-957B-0EDE9AEB7C34}" type="pres">
      <dgm:prSet presAssocID="{58EE8A40-1D70-40AE-B39A-3563E17CB064}" presName="compNode" presStyleCnt="0"/>
      <dgm:spPr/>
    </dgm:pt>
    <dgm:pt modelId="{CF06BFD4-72C1-4816-A6D4-D20E2000FA40}" type="pres">
      <dgm:prSet presAssocID="{58EE8A40-1D70-40AE-B39A-3563E17CB064}" presName="iconRect" presStyleLbl="node1" presStyleIdx="0" presStyleCnt="3"/>
      <dgm:spPr>
        <a:xfrm>
          <a:off x="1582" y="328484"/>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Head with Gears"/>
        </a:ext>
      </dgm:extLst>
    </dgm:pt>
    <dgm:pt modelId="{989BB46C-A5BA-43E1-83C8-95EDA964E6BC}" type="pres">
      <dgm:prSet presAssocID="{58EE8A40-1D70-40AE-B39A-3563E17CB064}" presName="iconSpace" presStyleCnt="0"/>
      <dgm:spPr/>
    </dgm:pt>
    <dgm:pt modelId="{E3A68453-6B34-4DEE-AC99-285E02141EB3}" type="pres">
      <dgm:prSet presAssocID="{58EE8A40-1D70-40AE-B39A-3563E17CB064}" presName="parTx" presStyleLbl="revTx" presStyleIdx="0" presStyleCnt="6">
        <dgm:presLayoutVars>
          <dgm:chMax val="0"/>
          <dgm:chPref val="0"/>
        </dgm:presLayoutVars>
      </dgm:prSet>
      <dgm:spPr/>
    </dgm:pt>
    <dgm:pt modelId="{A1B87C0E-4E3A-42BA-925D-7D6B2D9D1CAF}" type="pres">
      <dgm:prSet presAssocID="{58EE8A40-1D70-40AE-B39A-3563E17CB064}" presName="txSpace" presStyleCnt="0"/>
      <dgm:spPr/>
    </dgm:pt>
    <dgm:pt modelId="{6EC6B8B0-CA9F-4769-A8F6-D79B5A0D5566}" type="pres">
      <dgm:prSet presAssocID="{58EE8A40-1D70-40AE-B39A-3563E17CB064}" presName="desTx" presStyleLbl="revTx" presStyleIdx="1" presStyleCnt="6">
        <dgm:presLayoutVars/>
      </dgm:prSet>
      <dgm:spPr/>
    </dgm:pt>
    <dgm:pt modelId="{E07BE3D5-CE99-4734-95DC-53848EDB5154}" type="pres">
      <dgm:prSet presAssocID="{7740D977-BA4E-4C0B-A964-677C9436414D}" presName="sibTrans" presStyleCnt="0"/>
      <dgm:spPr/>
    </dgm:pt>
    <dgm:pt modelId="{D28307C4-B3E3-4273-A26E-9A2AC412E3A2}" type="pres">
      <dgm:prSet presAssocID="{25B38A91-C835-4EA0-8F69-E58A2C634267}" presName="compNode" presStyleCnt="0"/>
      <dgm:spPr/>
    </dgm:pt>
    <dgm:pt modelId="{162937C4-4CA7-4612-9C02-D6B1AC802535}" type="pres">
      <dgm:prSet presAssocID="{25B38A91-C835-4EA0-8F69-E58A2C634267}" presName="iconRect" presStyleLbl="node1" presStyleIdx="1" presStyleCnt="3"/>
      <dgm:spPr>
        <a:xfrm>
          <a:off x="3833367" y="328484"/>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Workflow"/>
        </a:ext>
      </dgm:extLst>
    </dgm:pt>
    <dgm:pt modelId="{07CBD889-9631-4A03-8B5E-A62015DDBAE0}" type="pres">
      <dgm:prSet presAssocID="{25B38A91-C835-4EA0-8F69-E58A2C634267}" presName="iconSpace" presStyleCnt="0"/>
      <dgm:spPr/>
    </dgm:pt>
    <dgm:pt modelId="{41692C29-57B5-4212-8090-4CBA82750EDF}" type="pres">
      <dgm:prSet presAssocID="{25B38A91-C835-4EA0-8F69-E58A2C634267}" presName="parTx" presStyleLbl="revTx" presStyleIdx="2" presStyleCnt="6">
        <dgm:presLayoutVars>
          <dgm:chMax val="0"/>
          <dgm:chPref val="0"/>
        </dgm:presLayoutVars>
      </dgm:prSet>
      <dgm:spPr/>
    </dgm:pt>
    <dgm:pt modelId="{D3A0A857-D943-4E3F-8359-AAD19C236482}" type="pres">
      <dgm:prSet presAssocID="{25B38A91-C835-4EA0-8F69-E58A2C634267}" presName="txSpace" presStyleCnt="0"/>
      <dgm:spPr/>
    </dgm:pt>
    <dgm:pt modelId="{A1FBD1DF-1E7B-4302-A448-10F36EDDE8EC}" type="pres">
      <dgm:prSet presAssocID="{25B38A91-C835-4EA0-8F69-E58A2C634267}" presName="desTx" presStyleLbl="revTx" presStyleIdx="3" presStyleCnt="6">
        <dgm:presLayoutVars/>
      </dgm:prSet>
      <dgm:spPr/>
    </dgm:pt>
    <dgm:pt modelId="{FA50C977-0F58-4527-823C-B2BD2A0CD3C7}" type="pres">
      <dgm:prSet presAssocID="{DF179A71-9F45-4A5E-A65C-1D4A247EB51A}" presName="sibTrans" presStyleCnt="0"/>
      <dgm:spPr/>
    </dgm:pt>
    <dgm:pt modelId="{6AD77973-7333-4A34-B65D-378C9541A34A}" type="pres">
      <dgm:prSet presAssocID="{A8A5A401-529D-4D14-AF09-DD49AF0E83E7}" presName="compNode" presStyleCnt="0"/>
      <dgm:spPr/>
    </dgm:pt>
    <dgm:pt modelId="{46EFC176-4EC7-4E6C-8C83-60539C6D1FB6}" type="pres">
      <dgm:prSet presAssocID="{A8A5A401-529D-4D14-AF09-DD49AF0E83E7}" presName="iconRect" presStyleLbl="node1" presStyleIdx="2" presStyleCnt="3"/>
      <dgm:spPr>
        <a:xfrm>
          <a:off x="7665152" y="328484"/>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Flowchart"/>
        </a:ext>
      </dgm:extLst>
    </dgm:pt>
    <dgm:pt modelId="{7806198D-0C8C-449E-82D6-274389A50442}" type="pres">
      <dgm:prSet presAssocID="{A8A5A401-529D-4D14-AF09-DD49AF0E83E7}" presName="iconSpace" presStyleCnt="0"/>
      <dgm:spPr/>
    </dgm:pt>
    <dgm:pt modelId="{29417F0E-683A-4A71-BEA6-ECAA93D08984}" type="pres">
      <dgm:prSet presAssocID="{A8A5A401-529D-4D14-AF09-DD49AF0E83E7}" presName="parTx" presStyleLbl="revTx" presStyleIdx="4" presStyleCnt="6">
        <dgm:presLayoutVars>
          <dgm:chMax val="0"/>
          <dgm:chPref val="0"/>
        </dgm:presLayoutVars>
      </dgm:prSet>
      <dgm:spPr/>
    </dgm:pt>
    <dgm:pt modelId="{5C6B82D6-505F-48E8-A347-625DE37FAF0C}" type="pres">
      <dgm:prSet presAssocID="{A8A5A401-529D-4D14-AF09-DD49AF0E83E7}" presName="txSpace" presStyleCnt="0"/>
      <dgm:spPr/>
    </dgm:pt>
    <dgm:pt modelId="{BC28C84D-D161-4AE5-8C5D-6C079BC86832}" type="pres">
      <dgm:prSet presAssocID="{A8A5A401-529D-4D14-AF09-DD49AF0E83E7}" presName="desTx" presStyleLbl="revTx" presStyleIdx="5" presStyleCnt="6">
        <dgm:presLayoutVars/>
      </dgm:prSet>
      <dgm:spPr/>
    </dgm:pt>
  </dgm:ptLst>
  <dgm:cxnLst>
    <dgm:cxn modelId="{4406D113-6BB8-4F45-A13D-F1B852541607}" type="presOf" srcId="{1D42A2AE-E895-409C-81DF-E9CAD1902ABC}" destId="{6EC6B8B0-CA9F-4769-A8F6-D79B5A0D5566}" srcOrd="0" destOrd="0" presId="urn:microsoft.com/office/officeart/2018/2/layout/IconLabelDescriptionList"/>
    <dgm:cxn modelId="{6BE1E41D-DA3C-4A8A-982D-598F3CBB4AE3}" type="presOf" srcId="{00C0D10B-3238-4952-98D6-E39A1ECF8821}" destId="{A1FBD1DF-1E7B-4302-A448-10F36EDDE8EC}" srcOrd="0" destOrd="0" presId="urn:microsoft.com/office/officeart/2018/2/layout/IconLabelDescriptionList"/>
    <dgm:cxn modelId="{20521E1E-AFBB-43CA-BB9B-234C5C9811D7}" type="presOf" srcId="{E0F8241E-B27E-4ECB-ABBB-58FF2F70120F}" destId="{42A48F68-BE35-42DB-B16D-FC57047CB19E}" srcOrd="0" destOrd="0" presId="urn:microsoft.com/office/officeart/2018/2/layout/IconLabelDescriptionList"/>
    <dgm:cxn modelId="{DFB54525-17AB-4B01-AD39-F008DCA56FF4}" type="presOf" srcId="{73841F8D-BCCC-48F4-ABA6-47E9E072BDCA}" destId="{BC28C84D-D161-4AE5-8C5D-6C079BC86832}" srcOrd="0" destOrd="0" presId="urn:microsoft.com/office/officeart/2018/2/layout/IconLabelDescriptionList"/>
    <dgm:cxn modelId="{8837D336-73FD-4A62-84D8-8AB127D00803}" type="presOf" srcId="{A8A5A401-529D-4D14-AF09-DD49AF0E83E7}" destId="{29417F0E-683A-4A71-BEA6-ECAA93D08984}" srcOrd="0" destOrd="0" presId="urn:microsoft.com/office/officeart/2018/2/layout/IconLabelDescriptionList"/>
    <dgm:cxn modelId="{D69E843F-1BE6-4AE8-94FD-D69F176A28D0}" srcId="{A8A5A401-529D-4D14-AF09-DD49AF0E83E7}" destId="{73841F8D-BCCC-48F4-ABA6-47E9E072BDCA}" srcOrd="0" destOrd="0" parTransId="{D47263AC-F0C5-48E6-81DA-B21008456A36}" sibTransId="{B371FBA7-0EC4-400A-9544-BAA461E97A81}"/>
    <dgm:cxn modelId="{F3E45863-0E8F-475C-8618-C3204DD0D647}" srcId="{E0F8241E-B27E-4ECB-ABBB-58FF2F70120F}" destId="{58EE8A40-1D70-40AE-B39A-3563E17CB064}" srcOrd="0" destOrd="0" parTransId="{2D5A4DA0-B2F0-44A0-A9D3-0DC52FFA7564}" sibTransId="{7740D977-BA4E-4C0B-A964-677C9436414D}"/>
    <dgm:cxn modelId="{469FF376-4879-49A4-A760-4C717E6137DF}" type="presOf" srcId="{58EE8A40-1D70-40AE-B39A-3563E17CB064}" destId="{E3A68453-6B34-4DEE-AC99-285E02141EB3}" srcOrd="0" destOrd="0" presId="urn:microsoft.com/office/officeart/2018/2/layout/IconLabelDescriptionList"/>
    <dgm:cxn modelId="{9EEBFE58-87F4-4E2B-A1BD-C209217B1788}" srcId="{E0F8241E-B27E-4ECB-ABBB-58FF2F70120F}" destId="{25B38A91-C835-4EA0-8F69-E58A2C634267}" srcOrd="1" destOrd="0" parTransId="{683E140D-62F1-40A9-8F8A-15EEA6C23F00}" sibTransId="{DF179A71-9F45-4A5E-A65C-1D4A247EB51A}"/>
    <dgm:cxn modelId="{B78CF48E-BB5D-40C4-89F4-85291B8B52D1}" type="presOf" srcId="{25B38A91-C835-4EA0-8F69-E58A2C634267}" destId="{41692C29-57B5-4212-8090-4CBA82750EDF}" srcOrd="0" destOrd="0" presId="urn:microsoft.com/office/officeart/2018/2/layout/IconLabelDescriptionList"/>
    <dgm:cxn modelId="{492E30B1-4482-46A3-98AF-0EB9B95CD8E7}" srcId="{25B38A91-C835-4EA0-8F69-E58A2C634267}" destId="{00C0D10B-3238-4952-98D6-E39A1ECF8821}" srcOrd="0" destOrd="0" parTransId="{8ED49483-6803-4E6C-92E0-992AE4BB4856}" sibTransId="{A1DAD81F-17B9-4980-B512-247DB3CD216E}"/>
    <dgm:cxn modelId="{8B7A90E1-11D3-4C11-8DEF-61A355A54764}" srcId="{58EE8A40-1D70-40AE-B39A-3563E17CB064}" destId="{1D42A2AE-E895-409C-81DF-E9CAD1902ABC}" srcOrd="0" destOrd="0" parTransId="{25A2CF6D-3C6B-4ADE-A7CC-D226740B8499}" sibTransId="{4E571836-2A9F-493A-9265-4769ED982CAF}"/>
    <dgm:cxn modelId="{C667DCE1-F33C-41B2-998A-5E27A70EA9F8}" srcId="{E0F8241E-B27E-4ECB-ABBB-58FF2F70120F}" destId="{A8A5A401-529D-4D14-AF09-DD49AF0E83E7}" srcOrd="2" destOrd="0" parTransId="{2D5AE865-7A1A-4B9D-8D3E-24ED2FF213A7}" sibTransId="{821EB4E9-0D5E-4800-924F-BE59630AA87B}"/>
    <dgm:cxn modelId="{7DB50EC5-3D9D-4032-8283-A5787F88069A}" type="presParOf" srcId="{42A48F68-BE35-42DB-B16D-FC57047CB19E}" destId="{FA922CA1-AEC8-4135-957B-0EDE9AEB7C34}" srcOrd="0" destOrd="0" presId="urn:microsoft.com/office/officeart/2018/2/layout/IconLabelDescriptionList"/>
    <dgm:cxn modelId="{D1AFD07C-8F0E-4BDF-9A25-EE8C0FFBCB6A}" type="presParOf" srcId="{FA922CA1-AEC8-4135-957B-0EDE9AEB7C34}" destId="{CF06BFD4-72C1-4816-A6D4-D20E2000FA40}" srcOrd="0" destOrd="0" presId="urn:microsoft.com/office/officeart/2018/2/layout/IconLabelDescriptionList"/>
    <dgm:cxn modelId="{FFEFB495-4C3C-476A-BEB0-2C34B0546698}" type="presParOf" srcId="{FA922CA1-AEC8-4135-957B-0EDE9AEB7C34}" destId="{989BB46C-A5BA-43E1-83C8-95EDA964E6BC}" srcOrd="1" destOrd="0" presId="urn:microsoft.com/office/officeart/2018/2/layout/IconLabelDescriptionList"/>
    <dgm:cxn modelId="{A6B19F39-54C0-4178-808B-5B2D8AF70CF1}" type="presParOf" srcId="{FA922CA1-AEC8-4135-957B-0EDE9AEB7C34}" destId="{E3A68453-6B34-4DEE-AC99-285E02141EB3}" srcOrd="2" destOrd="0" presId="urn:microsoft.com/office/officeart/2018/2/layout/IconLabelDescriptionList"/>
    <dgm:cxn modelId="{FF6F4D99-DE80-4E5C-A38A-53CBBB4C9E74}" type="presParOf" srcId="{FA922CA1-AEC8-4135-957B-0EDE9AEB7C34}" destId="{A1B87C0E-4E3A-42BA-925D-7D6B2D9D1CAF}" srcOrd="3" destOrd="0" presId="urn:microsoft.com/office/officeart/2018/2/layout/IconLabelDescriptionList"/>
    <dgm:cxn modelId="{72378FCB-5EB1-4444-A2CA-2EBD6B38AD67}" type="presParOf" srcId="{FA922CA1-AEC8-4135-957B-0EDE9AEB7C34}" destId="{6EC6B8B0-CA9F-4769-A8F6-D79B5A0D5566}" srcOrd="4" destOrd="0" presId="urn:microsoft.com/office/officeart/2018/2/layout/IconLabelDescriptionList"/>
    <dgm:cxn modelId="{8EDD51D2-FEB8-4EDA-A696-71F2A4CB353B}" type="presParOf" srcId="{42A48F68-BE35-42DB-B16D-FC57047CB19E}" destId="{E07BE3D5-CE99-4734-95DC-53848EDB5154}" srcOrd="1" destOrd="0" presId="urn:microsoft.com/office/officeart/2018/2/layout/IconLabelDescriptionList"/>
    <dgm:cxn modelId="{8061A174-BB0D-46AA-8FEE-7FE2245B0B7B}" type="presParOf" srcId="{42A48F68-BE35-42DB-B16D-FC57047CB19E}" destId="{D28307C4-B3E3-4273-A26E-9A2AC412E3A2}" srcOrd="2" destOrd="0" presId="urn:microsoft.com/office/officeart/2018/2/layout/IconLabelDescriptionList"/>
    <dgm:cxn modelId="{4C139AC2-934E-4602-B99C-D9C574795493}" type="presParOf" srcId="{D28307C4-B3E3-4273-A26E-9A2AC412E3A2}" destId="{162937C4-4CA7-4612-9C02-D6B1AC802535}" srcOrd="0" destOrd="0" presId="urn:microsoft.com/office/officeart/2018/2/layout/IconLabelDescriptionList"/>
    <dgm:cxn modelId="{B7BF96DC-C05C-4551-8034-62EC9DE528AE}" type="presParOf" srcId="{D28307C4-B3E3-4273-A26E-9A2AC412E3A2}" destId="{07CBD889-9631-4A03-8B5E-A62015DDBAE0}" srcOrd="1" destOrd="0" presId="urn:microsoft.com/office/officeart/2018/2/layout/IconLabelDescriptionList"/>
    <dgm:cxn modelId="{5CB0CFB3-DB9B-4B9B-A1B2-461A9FC8CD1E}" type="presParOf" srcId="{D28307C4-B3E3-4273-A26E-9A2AC412E3A2}" destId="{41692C29-57B5-4212-8090-4CBA82750EDF}" srcOrd="2" destOrd="0" presId="urn:microsoft.com/office/officeart/2018/2/layout/IconLabelDescriptionList"/>
    <dgm:cxn modelId="{7913FC85-ED19-4096-A460-3FEE2074D5F3}" type="presParOf" srcId="{D28307C4-B3E3-4273-A26E-9A2AC412E3A2}" destId="{D3A0A857-D943-4E3F-8359-AAD19C236482}" srcOrd="3" destOrd="0" presId="urn:microsoft.com/office/officeart/2018/2/layout/IconLabelDescriptionList"/>
    <dgm:cxn modelId="{27B1052D-AE74-4855-B00B-78C1CD40ACD6}" type="presParOf" srcId="{D28307C4-B3E3-4273-A26E-9A2AC412E3A2}" destId="{A1FBD1DF-1E7B-4302-A448-10F36EDDE8EC}" srcOrd="4" destOrd="0" presId="urn:microsoft.com/office/officeart/2018/2/layout/IconLabelDescriptionList"/>
    <dgm:cxn modelId="{2B5C7172-DD96-4B38-865C-83CF648C7917}" type="presParOf" srcId="{42A48F68-BE35-42DB-B16D-FC57047CB19E}" destId="{FA50C977-0F58-4527-823C-B2BD2A0CD3C7}" srcOrd="3" destOrd="0" presId="urn:microsoft.com/office/officeart/2018/2/layout/IconLabelDescriptionList"/>
    <dgm:cxn modelId="{3AD83093-114D-4C8B-B5F4-92F38C4622F9}" type="presParOf" srcId="{42A48F68-BE35-42DB-B16D-FC57047CB19E}" destId="{6AD77973-7333-4A34-B65D-378C9541A34A}" srcOrd="4" destOrd="0" presId="urn:microsoft.com/office/officeart/2018/2/layout/IconLabelDescriptionList"/>
    <dgm:cxn modelId="{709A46E2-CD26-4236-BF8C-E23ADAA9368E}" type="presParOf" srcId="{6AD77973-7333-4A34-B65D-378C9541A34A}" destId="{46EFC176-4EC7-4E6C-8C83-60539C6D1FB6}" srcOrd="0" destOrd="0" presId="urn:microsoft.com/office/officeart/2018/2/layout/IconLabelDescriptionList"/>
    <dgm:cxn modelId="{C4FF4F27-EC30-4E98-A5F0-92286470A899}" type="presParOf" srcId="{6AD77973-7333-4A34-B65D-378C9541A34A}" destId="{7806198D-0C8C-449E-82D6-274389A50442}" srcOrd="1" destOrd="0" presId="urn:microsoft.com/office/officeart/2018/2/layout/IconLabelDescriptionList"/>
    <dgm:cxn modelId="{1AAFA364-6B7C-4C0A-A049-034F2F1EDB00}" type="presParOf" srcId="{6AD77973-7333-4A34-B65D-378C9541A34A}" destId="{29417F0E-683A-4A71-BEA6-ECAA93D08984}" srcOrd="2" destOrd="0" presId="urn:microsoft.com/office/officeart/2018/2/layout/IconLabelDescriptionList"/>
    <dgm:cxn modelId="{C357C7F0-BA9F-4AF0-9B79-9896364621DC}" type="presParOf" srcId="{6AD77973-7333-4A34-B65D-378C9541A34A}" destId="{5C6B82D6-505F-48E8-A347-625DE37FAF0C}" srcOrd="3" destOrd="0" presId="urn:microsoft.com/office/officeart/2018/2/layout/IconLabelDescriptionList"/>
    <dgm:cxn modelId="{46E9C689-B085-43EC-9DA3-45C1989A0F50}" type="presParOf" srcId="{6AD77973-7333-4A34-B65D-378C9541A34A}" destId="{BC28C84D-D161-4AE5-8C5D-6C079BC8683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B23E53-AF73-42C1-9F5C-46D9F04E6F8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E7C1E9-4E8F-495F-83F7-BF81084CD866}">
      <dgm:prSet/>
      <dgm:spPr/>
      <dgm:t>
        <a:bodyPr/>
        <a:lstStyle/>
        <a:p>
          <a:pPr>
            <a:defRPr b="1"/>
          </a:pPr>
          <a:r>
            <a:rPr lang="en-US">
              <a:solidFill>
                <a:schemeClr val="bg1"/>
              </a:solidFill>
            </a:rPr>
            <a:t>Zero-shot prompting</a:t>
          </a:r>
        </a:p>
      </dgm:t>
    </dgm:pt>
    <dgm:pt modelId="{06CE37D3-E041-46F5-9EC7-B58391A104D8}" type="parTrans" cxnId="{345FF307-9858-4E2F-902C-BBD7769ABE15}">
      <dgm:prSet/>
      <dgm:spPr/>
      <dgm:t>
        <a:bodyPr/>
        <a:lstStyle/>
        <a:p>
          <a:endParaRPr lang="en-US">
            <a:solidFill>
              <a:schemeClr val="bg1"/>
            </a:solidFill>
          </a:endParaRPr>
        </a:p>
      </dgm:t>
    </dgm:pt>
    <dgm:pt modelId="{9DE21D89-CF72-4E82-A3B3-E996AC146BAE}" type="sibTrans" cxnId="{345FF307-9858-4E2F-902C-BBD7769ABE15}">
      <dgm:prSet/>
      <dgm:spPr/>
      <dgm:t>
        <a:bodyPr/>
        <a:lstStyle/>
        <a:p>
          <a:endParaRPr lang="en-US">
            <a:solidFill>
              <a:schemeClr val="bg1"/>
            </a:solidFill>
          </a:endParaRPr>
        </a:p>
      </dgm:t>
    </dgm:pt>
    <dgm:pt modelId="{7E979D0A-0734-4367-A371-9D5C7D8A0718}">
      <dgm:prSet/>
      <dgm:spPr/>
      <dgm:t>
        <a:bodyPr/>
        <a:lstStyle/>
        <a:p>
          <a:r>
            <a:rPr lang="en-US">
              <a:solidFill>
                <a:schemeClr val="bg1"/>
              </a:solidFill>
            </a:rPr>
            <a:t>This technique involves providing the model with a task it hasn't seen during its training. It tests the model's ability to generalize and produce relevant outputs without relying on prior examples.</a:t>
          </a:r>
        </a:p>
      </dgm:t>
    </dgm:pt>
    <dgm:pt modelId="{0FCA64F7-5170-4E24-8477-8FAC52835711}" type="parTrans" cxnId="{84A16AA8-ACEC-4806-95A6-CC530EB8C9A8}">
      <dgm:prSet/>
      <dgm:spPr/>
      <dgm:t>
        <a:bodyPr/>
        <a:lstStyle/>
        <a:p>
          <a:endParaRPr lang="en-US">
            <a:solidFill>
              <a:schemeClr val="bg1"/>
            </a:solidFill>
          </a:endParaRPr>
        </a:p>
      </dgm:t>
    </dgm:pt>
    <dgm:pt modelId="{98720603-A641-44F3-ABDA-87B336505730}" type="sibTrans" cxnId="{84A16AA8-ACEC-4806-95A6-CC530EB8C9A8}">
      <dgm:prSet/>
      <dgm:spPr/>
      <dgm:t>
        <a:bodyPr/>
        <a:lstStyle/>
        <a:p>
          <a:endParaRPr lang="en-US">
            <a:solidFill>
              <a:schemeClr val="bg1"/>
            </a:solidFill>
          </a:endParaRPr>
        </a:p>
      </dgm:t>
    </dgm:pt>
    <dgm:pt modelId="{46550A6B-D68D-48C2-8381-5C2F2C53FAD3}">
      <dgm:prSet/>
      <dgm:spPr/>
      <dgm:t>
        <a:bodyPr/>
        <a:lstStyle/>
        <a:p>
          <a:pPr>
            <a:defRPr b="1"/>
          </a:pPr>
          <a:r>
            <a:rPr lang="en-US">
              <a:solidFill>
                <a:schemeClr val="bg1"/>
              </a:solidFill>
            </a:rPr>
            <a:t>Few-shot prompting/in-context learning</a:t>
          </a:r>
        </a:p>
      </dgm:t>
    </dgm:pt>
    <dgm:pt modelId="{7989B9EF-308E-4685-B6A1-841D1754EA82}" type="parTrans" cxnId="{64184E30-CAFC-4F08-83A3-F9462FA880DE}">
      <dgm:prSet/>
      <dgm:spPr/>
      <dgm:t>
        <a:bodyPr/>
        <a:lstStyle/>
        <a:p>
          <a:endParaRPr lang="en-US">
            <a:solidFill>
              <a:schemeClr val="bg1"/>
            </a:solidFill>
          </a:endParaRPr>
        </a:p>
      </dgm:t>
    </dgm:pt>
    <dgm:pt modelId="{BA6494E4-D3F3-45AC-9C89-082AA9FE44EC}" type="sibTrans" cxnId="{64184E30-CAFC-4F08-83A3-F9462FA880DE}">
      <dgm:prSet/>
      <dgm:spPr/>
      <dgm:t>
        <a:bodyPr/>
        <a:lstStyle/>
        <a:p>
          <a:endParaRPr lang="en-US">
            <a:solidFill>
              <a:schemeClr val="bg1"/>
            </a:solidFill>
          </a:endParaRPr>
        </a:p>
      </dgm:t>
    </dgm:pt>
    <dgm:pt modelId="{648004B7-9A04-4EFF-A6EA-49B502EAAB75}">
      <dgm:prSet/>
      <dgm:spPr/>
      <dgm:t>
        <a:bodyPr/>
        <a:lstStyle/>
        <a:p>
          <a:r>
            <a:rPr lang="en-US">
              <a:solidFill>
                <a:schemeClr val="bg1"/>
              </a:solidFill>
            </a:rPr>
            <a:t>Here, the model is given a few examples (shots) to guide its response. By providing context or previous instances, the model can better understand and generate the desired output. For example, showing a model several examples of translated sentences before asking it to translate a new one.</a:t>
          </a:r>
        </a:p>
      </dgm:t>
    </dgm:pt>
    <dgm:pt modelId="{CD771D39-036A-4345-8291-52F0A7C1BE1C}" type="parTrans" cxnId="{36EA12B9-2F83-4DAA-ADF4-3AE0A6F1178D}">
      <dgm:prSet/>
      <dgm:spPr/>
      <dgm:t>
        <a:bodyPr/>
        <a:lstStyle/>
        <a:p>
          <a:endParaRPr lang="en-US">
            <a:solidFill>
              <a:schemeClr val="bg1"/>
            </a:solidFill>
          </a:endParaRPr>
        </a:p>
      </dgm:t>
    </dgm:pt>
    <dgm:pt modelId="{1F5E88A1-3911-4ACA-9D90-409C33DFE32A}" type="sibTrans" cxnId="{36EA12B9-2F83-4DAA-ADF4-3AE0A6F1178D}">
      <dgm:prSet/>
      <dgm:spPr/>
      <dgm:t>
        <a:bodyPr/>
        <a:lstStyle/>
        <a:p>
          <a:endParaRPr lang="en-US">
            <a:solidFill>
              <a:schemeClr val="bg1"/>
            </a:solidFill>
          </a:endParaRPr>
        </a:p>
      </dgm:t>
    </dgm:pt>
    <dgm:pt modelId="{935A6314-645A-4B19-998A-4AF28BD2BAD0}">
      <dgm:prSet/>
      <dgm:spPr/>
      <dgm:t>
        <a:bodyPr/>
        <a:lstStyle/>
        <a:p>
          <a:pPr>
            <a:defRPr b="1"/>
          </a:pPr>
          <a:r>
            <a:rPr lang="en-US">
              <a:solidFill>
                <a:schemeClr val="bg1"/>
              </a:solidFill>
            </a:rPr>
            <a:t>Chain-of-Thought (CoT)</a:t>
          </a:r>
        </a:p>
      </dgm:t>
    </dgm:pt>
    <dgm:pt modelId="{EAB67058-025F-4EAA-8006-225F1F06E743}" type="parTrans" cxnId="{ECE06D9B-5E88-4B66-8705-8C2683EE37F4}">
      <dgm:prSet/>
      <dgm:spPr/>
      <dgm:t>
        <a:bodyPr/>
        <a:lstStyle/>
        <a:p>
          <a:endParaRPr lang="en-US">
            <a:solidFill>
              <a:schemeClr val="bg1"/>
            </a:solidFill>
          </a:endParaRPr>
        </a:p>
      </dgm:t>
    </dgm:pt>
    <dgm:pt modelId="{836199D6-562A-483D-88CC-2E17C9A11CDE}" type="sibTrans" cxnId="{ECE06D9B-5E88-4B66-8705-8C2683EE37F4}">
      <dgm:prSet/>
      <dgm:spPr/>
      <dgm:t>
        <a:bodyPr/>
        <a:lstStyle/>
        <a:p>
          <a:endParaRPr lang="en-US">
            <a:solidFill>
              <a:schemeClr val="bg1"/>
            </a:solidFill>
          </a:endParaRPr>
        </a:p>
      </dgm:t>
    </dgm:pt>
    <dgm:pt modelId="{62627D0D-28EA-4979-9508-6112B42546E0}">
      <dgm:prSet/>
      <dgm:spPr/>
      <dgm:t>
        <a:bodyPr/>
        <a:lstStyle/>
        <a:p>
          <a:r>
            <a:rPr lang="en-US">
              <a:solidFill>
                <a:schemeClr val="bg1"/>
              </a:solidFill>
            </a:rPr>
            <a:t>This advanced technique involves guiding the model through a series of reasoning steps. By breaking down a complex task into intermediate steps or "chains of reasoning," the model can achieve better language understanding and more accurate outputs. It's akin to guiding someone step-by-step through a complex math problem.</a:t>
          </a:r>
        </a:p>
      </dgm:t>
    </dgm:pt>
    <dgm:pt modelId="{05DD5F34-E322-4507-92C0-E8444CF43E59}" type="parTrans" cxnId="{38314647-5517-4F78-AE58-1E67551885E7}">
      <dgm:prSet/>
      <dgm:spPr/>
      <dgm:t>
        <a:bodyPr/>
        <a:lstStyle/>
        <a:p>
          <a:endParaRPr lang="en-US">
            <a:solidFill>
              <a:schemeClr val="bg1"/>
            </a:solidFill>
          </a:endParaRPr>
        </a:p>
      </dgm:t>
    </dgm:pt>
    <dgm:pt modelId="{BA1D5D83-6612-4AF5-BB6C-8A6CC4936851}" type="sibTrans" cxnId="{38314647-5517-4F78-AE58-1E67551885E7}">
      <dgm:prSet/>
      <dgm:spPr/>
      <dgm:t>
        <a:bodyPr/>
        <a:lstStyle/>
        <a:p>
          <a:endParaRPr lang="en-US">
            <a:solidFill>
              <a:schemeClr val="bg1"/>
            </a:solidFill>
          </a:endParaRPr>
        </a:p>
      </dgm:t>
    </dgm:pt>
    <dgm:pt modelId="{1E375F3F-D695-4B72-9737-549B3622E7D3}" type="pres">
      <dgm:prSet presAssocID="{FCB23E53-AF73-42C1-9F5C-46D9F04E6F89}" presName="root" presStyleCnt="0">
        <dgm:presLayoutVars>
          <dgm:dir/>
          <dgm:resizeHandles val="exact"/>
        </dgm:presLayoutVars>
      </dgm:prSet>
      <dgm:spPr/>
    </dgm:pt>
    <dgm:pt modelId="{5D7C807D-29C9-4ED8-9116-D4037CB3FA02}" type="pres">
      <dgm:prSet presAssocID="{38E7C1E9-4E8F-495F-83F7-BF81084CD866}" presName="compNode" presStyleCnt="0"/>
      <dgm:spPr/>
    </dgm:pt>
    <dgm:pt modelId="{4B90E5E3-8E0D-458F-B793-A3FC90740A4E}" type="pres">
      <dgm:prSet presAssocID="{38E7C1E9-4E8F-495F-83F7-BF81084CD8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CFB117E7-8B40-43F2-9891-EB544A773F5B}" type="pres">
      <dgm:prSet presAssocID="{38E7C1E9-4E8F-495F-83F7-BF81084CD866}" presName="iconSpace" presStyleCnt="0"/>
      <dgm:spPr/>
    </dgm:pt>
    <dgm:pt modelId="{85EDE28E-90DE-4D6C-A472-31943FED9377}" type="pres">
      <dgm:prSet presAssocID="{38E7C1E9-4E8F-495F-83F7-BF81084CD866}" presName="parTx" presStyleLbl="revTx" presStyleIdx="0" presStyleCnt="6">
        <dgm:presLayoutVars>
          <dgm:chMax val="0"/>
          <dgm:chPref val="0"/>
        </dgm:presLayoutVars>
      </dgm:prSet>
      <dgm:spPr/>
    </dgm:pt>
    <dgm:pt modelId="{D91E51CB-DC8E-4EB5-A9A4-00356D2740C0}" type="pres">
      <dgm:prSet presAssocID="{38E7C1E9-4E8F-495F-83F7-BF81084CD866}" presName="txSpace" presStyleCnt="0"/>
      <dgm:spPr/>
    </dgm:pt>
    <dgm:pt modelId="{649FB7FB-A606-4460-A49B-CA7FB4B3294F}" type="pres">
      <dgm:prSet presAssocID="{38E7C1E9-4E8F-495F-83F7-BF81084CD866}" presName="desTx" presStyleLbl="revTx" presStyleIdx="1" presStyleCnt="6">
        <dgm:presLayoutVars/>
      </dgm:prSet>
      <dgm:spPr/>
    </dgm:pt>
    <dgm:pt modelId="{516A0054-B761-4C35-9DBB-13A0CAAAC4C2}" type="pres">
      <dgm:prSet presAssocID="{9DE21D89-CF72-4E82-A3B3-E996AC146BAE}" presName="sibTrans" presStyleCnt="0"/>
      <dgm:spPr/>
    </dgm:pt>
    <dgm:pt modelId="{F5962377-D60D-4BFB-BADE-A07CC9A5FCD4}" type="pres">
      <dgm:prSet presAssocID="{46550A6B-D68D-48C2-8381-5C2F2C53FAD3}" presName="compNode" presStyleCnt="0"/>
      <dgm:spPr/>
    </dgm:pt>
    <dgm:pt modelId="{45B6AD93-3380-4EF1-AFAC-1A4D966DAA94}" type="pres">
      <dgm:prSet presAssocID="{46550A6B-D68D-48C2-8381-5C2F2C53FA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VD player"/>
        </a:ext>
      </dgm:extLst>
    </dgm:pt>
    <dgm:pt modelId="{340B247C-73B2-4F1C-8A38-728F33A7FC8D}" type="pres">
      <dgm:prSet presAssocID="{46550A6B-D68D-48C2-8381-5C2F2C53FAD3}" presName="iconSpace" presStyleCnt="0"/>
      <dgm:spPr/>
    </dgm:pt>
    <dgm:pt modelId="{A8FC738C-E98D-4FA0-9DF1-2D87AE75543B}" type="pres">
      <dgm:prSet presAssocID="{46550A6B-D68D-48C2-8381-5C2F2C53FAD3}" presName="parTx" presStyleLbl="revTx" presStyleIdx="2" presStyleCnt="6">
        <dgm:presLayoutVars>
          <dgm:chMax val="0"/>
          <dgm:chPref val="0"/>
        </dgm:presLayoutVars>
      </dgm:prSet>
      <dgm:spPr/>
    </dgm:pt>
    <dgm:pt modelId="{62AA1774-83DA-4A65-A217-599292A8B412}" type="pres">
      <dgm:prSet presAssocID="{46550A6B-D68D-48C2-8381-5C2F2C53FAD3}" presName="txSpace" presStyleCnt="0"/>
      <dgm:spPr/>
    </dgm:pt>
    <dgm:pt modelId="{0B4D4C78-99EF-4058-87FA-1FFD09B138A4}" type="pres">
      <dgm:prSet presAssocID="{46550A6B-D68D-48C2-8381-5C2F2C53FAD3}" presName="desTx" presStyleLbl="revTx" presStyleIdx="3" presStyleCnt="6">
        <dgm:presLayoutVars/>
      </dgm:prSet>
      <dgm:spPr/>
    </dgm:pt>
    <dgm:pt modelId="{94D4F0E4-3A7F-41B0-A526-AEA41247F38D}" type="pres">
      <dgm:prSet presAssocID="{BA6494E4-D3F3-45AC-9C89-082AA9FE44EC}" presName="sibTrans" presStyleCnt="0"/>
      <dgm:spPr/>
    </dgm:pt>
    <dgm:pt modelId="{F9F1C2F3-AA69-4D03-BB1E-D4DBD1AD347B}" type="pres">
      <dgm:prSet presAssocID="{935A6314-645A-4B19-998A-4AF28BD2BAD0}" presName="compNode" presStyleCnt="0"/>
      <dgm:spPr/>
    </dgm:pt>
    <dgm:pt modelId="{52602ADB-69CE-41A5-8861-1AE002E64285}" type="pres">
      <dgm:prSet presAssocID="{935A6314-645A-4B19-998A-4AF28BD2BA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5756D32-CC2D-4A61-AD51-7DC14FEF6D23}" type="pres">
      <dgm:prSet presAssocID="{935A6314-645A-4B19-998A-4AF28BD2BAD0}" presName="iconSpace" presStyleCnt="0"/>
      <dgm:spPr/>
    </dgm:pt>
    <dgm:pt modelId="{7F836393-3184-4EB4-9D48-55365457724C}" type="pres">
      <dgm:prSet presAssocID="{935A6314-645A-4B19-998A-4AF28BD2BAD0}" presName="parTx" presStyleLbl="revTx" presStyleIdx="4" presStyleCnt="6">
        <dgm:presLayoutVars>
          <dgm:chMax val="0"/>
          <dgm:chPref val="0"/>
        </dgm:presLayoutVars>
      </dgm:prSet>
      <dgm:spPr/>
    </dgm:pt>
    <dgm:pt modelId="{2774285E-B116-482A-BDC4-9C99D36DC854}" type="pres">
      <dgm:prSet presAssocID="{935A6314-645A-4B19-998A-4AF28BD2BAD0}" presName="txSpace" presStyleCnt="0"/>
      <dgm:spPr/>
    </dgm:pt>
    <dgm:pt modelId="{459B2BD7-51C7-41DB-9E67-46FC3DF20C92}" type="pres">
      <dgm:prSet presAssocID="{935A6314-645A-4B19-998A-4AF28BD2BAD0}" presName="desTx" presStyleLbl="revTx" presStyleIdx="5" presStyleCnt="6">
        <dgm:presLayoutVars/>
      </dgm:prSet>
      <dgm:spPr/>
    </dgm:pt>
  </dgm:ptLst>
  <dgm:cxnLst>
    <dgm:cxn modelId="{345FF307-9858-4E2F-902C-BBD7769ABE15}" srcId="{FCB23E53-AF73-42C1-9F5C-46D9F04E6F89}" destId="{38E7C1E9-4E8F-495F-83F7-BF81084CD866}" srcOrd="0" destOrd="0" parTransId="{06CE37D3-E041-46F5-9EC7-B58391A104D8}" sibTransId="{9DE21D89-CF72-4E82-A3B3-E996AC146BAE}"/>
    <dgm:cxn modelId="{6154B809-D1D6-406A-9052-F7EFEC21615F}" type="presOf" srcId="{62627D0D-28EA-4979-9508-6112B42546E0}" destId="{459B2BD7-51C7-41DB-9E67-46FC3DF20C92}" srcOrd="0" destOrd="0" presId="urn:microsoft.com/office/officeart/2018/2/layout/IconLabelDescriptionList"/>
    <dgm:cxn modelId="{3CC9152C-0F35-4220-96E2-397BFC7FC1B6}" type="presOf" srcId="{FCB23E53-AF73-42C1-9F5C-46D9F04E6F89}" destId="{1E375F3F-D695-4B72-9737-549B3622E7D3}" srcOrd="0" destOrd="0" presId="urn:microsoft.com/office/officeart/2018/2/layout/IconLabelDescriptionList"/>
    <dgm:cxn modelId="{64184E30-CAFC-4F08-83A3-F9462FA880DE}" srcId="{FCB23E53-AF73-42C1-9F5C-46D9F04E6F89}" destId="{46550A6B-D68D-48C2-8381-5C2F2C53FAD3}" srcOrd="1" destOrd="0" parTransId="{7989B9EF-308E-4685-B6A1-841D1754EA82}" sibTransId="{BA6494E4-D3F3-45AC-9C89-082AA9FE44EC}"/>
    <dgm:cxn modelId="{9ACBAB40-F2A9-4A59-9E64-12C2F143675C}" type="presOf" srcId="{7E979D0A-0734-4367-A371-9D5C7D8A0718}" destId="{649FB7FB-A606-4460-A49B-CA7FB4B3294F}" srcOrd="0" destOrd="0" presId="urn:microsoft.com/office/officeart/2018/2/layout/IconLabelDescriptionList"/>
    <dgm:cxn modelId="{38314647-5517-4F78-AE58-1E67551885E7}" srcId="{935A6314-645A-4B19-998A-4AF28BD2BAD0}" destId="{62627D0D-28EA-4979-9508-6112B42546E0}" srcOrd="0" destOrd="0" parTransId="{05DD5F34-E322-4507-92C0-E8444CF43E59}" sibTransId="{BA1D5D83-6612-4AF5-BB6C-8A6CC4936851}"/>
    <dgm:cxn modelId="{E3F0356E-59AD-4B91-8D16-17467F6272B2}" type="presOf" srcId="{46550A6B-D68D-48C2-8381-5C2F2C53FAD3}" destId="{A8FC738C-E98D-4FA0-9DF1-2D87AE75543B}" srcOrd="0" destOrd="0" presId="urn:microsoft.com/office/officeart/2018/2/layout/IconLabelDescriptionList"/>
    <dgm:cxn modelId="{ECE06D9B-5E88-4B66-8705-8C2683EE37F4}" srcId="{FCB23E53-AF73-42C1-9F5C-46D9F04E6F89}" destId="{935A6314-645A-4B19-998A-4AF28BD2BAD0}" srcOrd="2" destOrd="0" parTransId="{EAB67058-025F-4EAA-8006-225F1F06E743}" sibTransId="{836199D6-562A-483D-88CC-2E17C9A11CDE}"/>
    <dgm:cxn modelId="{84A16AA8-ACEC-4806-95A6-CC530EB8C9A8}" srcId="{38E7C1E9-4E8F-495F-83F7-BF81084CD866}" destId="{7E979D0A-0734-4367-A371-9D5C7D8A0718}" srcOrd="0" destOrd="0" parTransId="{0FCA64F7-5170-4E24-8477-8FAC52835711}" sibTransId="{98720603-A641-44F3-ABDA-87B336505730}"/>
    <dgm:cxn modelId="{36EA12B9-2F83-4DAA-ADF4-3AE0A6F1178D}" srcId="{46550A6B-D68D-48C2-8381-5C2F2C53FAD3}" destId="{648004B7-9A04-4EFF-A6EA-49B502EAAB75}" srcOrd="0" destOrd="0" parTransId="{CD771D39-036A-4345-8291-52F0A7C1BE1C}" sibTransId="{1F5E88A1-3911-4ACA-9D90-409C33DFE32A}"/>
    <dgm:cxn modelId="{842A03D1-D7D6-4CBE-A586-B20D4A1E2038}" type="presOf" srcId="{648004B7-9A04-4EFF-A6EA-49B502EAAB75}" destId="{0B4D4C78-99EF-4058-87FA-1FFD09B138A4}" srcOrd="0" destOrd="0" presId="urn:microsoft.com/office/officeart/2018/2/layout/IconLabelDescriptionList"/>
    <dgm:cxn modelId="{C5FE2FFA-D515-4FD5-B086-2853D159081B}" type="presOf" srcId="{935A6314-645A-4B19-998A-4AF28BD2BAD0}" destId="{7F836393-3184-4EB4-9D48-55365457724C}" srcOrd="0" destOrd="0" presId="urn:microsoft.com/office/officeart/2018/2/layout/IconLabelDescriptionList"/>
    <dgm:cxn modelId="{6776C0FA-3DA3-4595-8695-920073DB5825}" type="presOf" srcId="{38E7C1E9-4E8F-495F-83F7-BF81084CD866}" destId="{85EDE28E-90DE-4D6C-A472-31943FED9377}" srcOrd="0" destOrd="0" presId="urn:microsoft.com/office/officeart/2018/2/layout/IconLabelDescriptionList"/>
    <dgm:cxn modelId="{D25A3404-8431-475A-AB88-6185ABCC9762}" type="presParOf" srcId="{1E375F3F-D695-4B72-9737-549B3622E7D3}" destId="{5D7C807D-29C9-4ED8-9116-D4037CB3FA02}" srcOrd="0" destOrd="0" presId="urn:microsoft.com/office/officeart/2018/2/layout/IconLabelDescriptionList"/>
    <dgm:cxn modelId="{4154472E-7AA3-478F-A4F3-C42911FD5D5B}" type="presParOf" srcId="{5D7C807D-29C9-4ED8-9116-D4037CB3FA02}" destId="{4B90E5E3-8E0D-458F-B793-A3FC90740A4E}" srcOrd="0" destOrd="0" presId="urn:microsoft.com/office/officeart/2018/2/layout/IconLabelDescriptionList"/>
    <dgm:cxn modelId="{413591B7-5A24-4E03-B783-C2CD023B4647}" type="presParOf" srcId="{5D7C807D-29C9-4ED8-9116-D4037CB3FA02}" destId="{CFB117E7-8B40-43F2-9891-EB544A773F5B}" srcOrd="1" destOrd="0" presId="urn:microsoft.com/office/officeart/2018/2/layout/IconLabelDescriptionList"/>
    <dgm:cxn modelId="{CF66C9EA-6CCF-4C9F-947B-B7E9F5176485}" type="presParOf" srcId="{5D7C807D-29C9-4ED8-9116-D4037CB3FA02}" destId="{85EDE28E-90DE-4D6C-A472-31943FED9377}" srcOrd="2" destOrd="0" presId="urn:microsoft.com/office/officeart/2018/2/layout/IconLabelDescriptionList"/>
    <dgm:cxn modelId="{2D4AB448-7404-4107-BAFD-5E843FC3C94B}" type="presParOf" srcId="{5D7C807D-29C9-4ED8-9116-D4037CB3FA02}" destId="{D91E51CB-DC8E-4EB5-A9A4-00356D2740C0}" srcOrd="3" destOrd="0" presId="urn:microsoft.com/office/officeart/2018/2/layout/IconLabelDescriptionList"/>
    <dgm:cxn modelId="{03841458-2E77-4F88-A2AB-37672385B148}" type="presParOf" srcId="{5D7C807D-29C9-4ED8-9116-D4037CB3FA02}" destId="{649FB7FB-A606-4460-A49B-CA7FB4B3294F}" srcOrd="4" destOrd="0" presId="urn:microsoft.com/office/officeart/2018/2/layout/IconLabelDescriptionList"/>
    <dgm:cxn modelId="{A25E0184-44F5-4F0A-AEDC-0955677FFB4B}" type="presParOf" srcId="{1E375F3F-D695-4B72-9737-549B3622E7D3}" destId="{516A0054-B761-4C35-9DBB-13A0CAAAC4C2}" srcOrd="1" destOrd="0" presId="urn:microsoft.com/office/officeart/2018/2/layout/IconLabelDescriptionList"/>
    <dgm:cxn modelId="{120A1FF9-5793-4295-8185-DAF6EAFFE447}" type="presParOf" srcId="{1E375F3F-D695-4B72-9737-549B3622E7D3}" destId="{F5962377-D60D-4BFB-BADE-A07CC9A5FCD4}" srcOrd="2" destOrd="0" presId="urn:microsoft.com/office/officeart/2018/2/layout/IconLabelDescriptionList"/>
    <dgm:cxn modelId="{11DD41DE-8AE7-41EE-9B51-432E07A37586}" type="presParOf" srcId="{F5962377-D60D-4BFB-BADE-A07CC9A5FCD4}" destId="{45B6AD93-3380-4EF1-AFAC-1A4D966DAA94}" srcOrd="0" destOrd="0" presId="urn:microsoft.com/office/officeart/2018/2/layout/IconLabelDescriptionList"/>
    <dgm:cxn modelId="{63F813E6-C515-4507-8E97-CE165F1C377C}" type="presParOf" srcId="{F5962377-D60D-4BFB-BADE-A07CC9A5FCD4}" destId="{340B247C-73B2-4F1C-8A38-728F33A7FC8D}" srcOrd="1" destOrd="0" presId="urn:microsoft.com/office/officeart/2018/2/layout/IconLabelDescriptionList"/>
    <dgm:cxn modelId="{AE33B1C9-2CEB-446E-8C02-5557FDA31B70}" type="presParOf" srcId="{F5962377-D60D-4BFB-BADE-A07CC9A5FCD4}" destId="{A8FC738C-E98D-4FA0-9DF1-2D87AE75543B}" srcOrd="2" destOrd="0" presId="urn:microsoft.com/office/officeart/2018/2/layout/IconLabelDescriptionList"/>
    <dgm:cxn modelId="{E0B31BCF-08E0-4F05-BF44-5EA77FF2B5BE}" type="presParOf" srcId="{F5962377-D60D-4BFB-BADE-A07CC9A5FCD4}" destId="{62AA1774-83DA-4A65-A217-599292A8B412}" srcOrd="3" destOrd="0" presId="urn:microsoft.com/office/officeart/2018/2/layout/IconLabelDescriptionList"/>
    <dgm:cxn modelId="{A0B5CB25-2F14-4092-A9E5-D414B3EE07BA}" type="presParOf" srcId="{F5962377-D60D-4BFB-BADE-A07CC9A5FCD4}" destId="{0B4D4C78-99EF-4058-87FA-1FFD09B138A4}" srcOrd="4" destOrd="0" presId="urn:microsoft.com/office/officeart/2018/2/layout/IconLabelDescriptionList"/>
    <dgm:cxn modelId="{C1207B47-76FD-4568-8D67-C7B4502A384E}" type="presParOf" srcId="{1E375F3F-D695-4B72-9737-549B3622E7D3}" destId="{94D4F0E4-3A7F-41B0-A526-AEA41247F38D}" srcOrd="3" destOrd="0" presId="urn:microsoft.com/office/officeart/2018/2/layout/IconLabelDescriptionList"/>
    <dgm:cxn modelId="{D7BAD4C2-FEE5-4BE2-BC67-69CA402667C6}" type="presParOf" srcId="{1E375F3F-D695-4B72-9737-549B3622E7D3}" destId="{F9F1C2F3-AA69-4D03-BB1E-D4DBD1AD347B}" srcOrd="4" destOrd="0" presId="urn:microsoft.com/office/officeart/2018/2/layout/IconLabelDescriptionList"/>
    <dgm:cxn modelId="{6D46B03B-6899-483B-9256-128C87A99F5E}" type="presParOf" srcId="{F9F1C2F3-AA69-4D03-BB1E-D4DBD1AD347B}" destId="{52602ADB-69CE-41A5-8861-1AE002E64285}" srcOrd="0" destOrd="0" presId="urn:microsoft.com/office/officeart/2018/2/layout/IconLabelDescriptionList"/>
    <dgm:cxn modelId="{A3F0C5BE-21D9-4F4B-8951-88A8105BB4CA}" type="presParOf" srcId="{F9F1C2F3-AA69-4D03-BB1E-D4DBD1AD347B}" destId="{75756D32-CC2D-4A61-AD51-7DC14FEF6D23}" srcOrd="1" destOrd="0" presId="urn:microsoft.com/office/officeart/2018/2/layout/IconLabelDescriptionList"/>
    <dgm:cxn modelId="{CA22F428-96A1-4CD3-9896-67934FAC41CD}" type="presParOf" srcId="{F9F1C2F3-AA69-4D03-BB1E-D4DBD1AD347B}" destId="{7F836393-3184-4EB4-9D48-55365457724C}" srcOrd="2" destOrd="0" presId="urn:microsoft.com/office/officeart/2018/2/layout/IconLabelDescriptionList"/>
    <dgm:cxn modelId="{81F75187-E80F-4B84-BA1A-EEBB90075F0C}" type="presParOf" srcId="{F9F1C2F3-AA69-4D03-BB1E-D4DBD1AD347B}" destId="{2774285E-B116-482A-BDC4-9C99D36DC854}" srcOrd="3" destOrd="0" presId="urn:microsoft.com/office/officeart/2018/2/layout/IconLabelDescriptionList"/>
    <dgm:cxn modelId="{6AD1F8E1-DF90-488C-B41C-0789398DB3FA}" type="presParOf" srcId="{F9F1C2F3-AA69-4D03-BB1E-D4DBD1AD347B}" destId="{459B2BD7-51C7-41DB-9E67-46FC3DF20C9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B11E0C-A8E0-453B-A692-6AB5378627E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E68215A-471E-4229-8E59-7699BA6CC1FB}">
      <dgm:prSet/>
      <dgm:spPr/>
      <dgm:t>
        <a:bodyPr/>
        <a:lstStyle/>
        <a:p>
          <a:pPr>
            <a:lnSpc>
              <a:spcPct val="100000"/>
            </a:lnSpc>
            <a:defRPr b="1"/>
          </a:pPr>
          <a:r>
            <a:rPr lang="en-US">
              <a:solidFill>
                <a:schemeClr val="bg1"/>
              </a:solidFill>
            </a:rPr>
            <a:t>Clarity is key</a:t>
          </a:r>
        </a:p>
      </dgm:t>
    </dgm:pt>
    <dgm:pt modelId="{6E3D2744-1E52-4FE5-940F-B2A85B42DDFA}" type="parTrans" cxnId="{96DC6173-F43A-45D5-84A1-A82B67CB7ACA}">
      <dgm:prSet/>
      <dgm:spPr/>
      <dgm:t>
        <a:bodyPr/>
        <a:lstStyle/>
        <a:p>
          <a:endParaRPr lang="en-US">
            <a:solidFill>
              <a:schemeClr val="bg1"/>
            </a:solidFill>
          </a:endParaRPr>
        </a:p>
      </dgm:t>
    </dgm:pt>
    <dgm:pt modelId="{D6146A1F-78EA-4015-ADE9-C88503D48D10}" type="sibTrans" cxnId="{96DC6173-F43A-45D5-84A1-A82B67CB7ACA}">
      <dgm:prSet/>
      <dgm:spPr/>
      <dgm:t>
        <a:bodyPr/>
        <a:lstStyle/>
        <a:p>
          <a:endParaRPr lang="en-US">
            <a:solidFill>
              <a:schemeClr val="bg1"/>
            </a:solidFill>
          </a:endParaRPr>
        </a:p>
      </dgm:t>
    </dgm:pt>
    <dgm:pt modelId="{BEC5B43F-A340-4B84-AA30-25BCAD3AD0C9}">
      <dgm:prSet/>
      <dgm:spPr/>
      <dgm:t>
        <a:bodyPr/>
        <a:lstStyle/>
        <a:p>
          <a:pPr>
            <a:lnSpc>
              <a:spcPct val="100000"/>
            </a:lnSpc>
          </a:pPr>
          <a:r>
            <a:rPr lang="en-US">
              <a:solidFill>
                <a:schemeClr val="bg1"/>
              </a:solidFill>
            </a:rPr>
            <a:t>Ensure that the prompt is clear and unambiguous. Avoid jargon unless it's necessary for the context.</a:t>
          </a:r>
        </a:p>
      </dgm:t>
    </dgm:pt>
    <dgm:pt modelId="{93628EFF-B887-472B-8F7B-62441ECF0D12}" type="parTrans" cxnId="{F7595C96-1AB9-43F7-92EA-A1E1FAF737FF}">
      <dgm:prSet/>
      <dgm:spPr/>
      <dgm:t>
        <a:bodyPr/>
        <a:lstStyle/>
        <a:p>
          <a:endParaRPr lang="en-US">
            <a:solidFill>
              <a:schemeClr val="bg1"/>
            </a:solidFill>
          </a:endParaRPr>
        </a:p>
      </dgm:t>
    </dgm:pt>
    <dgm:pt modelId="{3F4DB434-91E3-4FC5-8005-25A5BCB2949F}" type="sibTrans" cxnId="{F7595C96-1AB9-43F7-92EA-A1E1FAF737FF}">
      <dgm:prSet/>
      <dgm:spPr/>
      <dgm:t>
        <a:bodyPr/>
        <a:lstStyle/>
        <a:p>
          <a:endParaRPr lang="en-US">
            <a:solidFill>
              <a:schemeClr val="bg1"/>
            </a:solidFill>
          </a:endParaRPr>
        </a:p>
      </dgm:t>
    </dgm:pt>
    <dgm:pt modelId="{EB7A2319-87FC-4A9A-9C38-A239C4E6AA20}">
      <dgm:prSet/>
      <dgm:spPr/>
      <dgm:t>
        <a:bodyPr/>
        <a:lstStyle/>
        <a:p>
          <a:pPr>
            <a:lnSpc>
              <a:spcPct val="100000"/>
            </a:lnSpc>
            <a:defRPr b="1"/>
          </a:pPr>
          <a:r>
            <a:rPr lang="en-US">
              <a:solidFill>
                <a:schemeClr val="bg1"/>
              </a:solidFill>
            </a:rPr>
            <a:t>Try role-playing</a:t>
          </a:r>
        </a:p>
      </dgm:t>
    </dgm:pt>
    <dgm:pt modelId="{02FDB18F-40DD-45BB-9B96-87D98F753F55}" type="parTrans" cxnId="{8ED460B2-20F1-4E78-BF82-77B2F43565DC}">
      <dgm:prSet/>
      <dgm:spPr/>
      <dgm:t>
        <a:bodyPr/>
        <a:lstStyle/>
        <a:p>
          <a:endParaRPr lang="en-US">
            <a:solidFill>
              <a:schemeClr val="bg1"/>
            </a:solidFill>
          </a:endParaRPr>
        </a:p>
      </dgm:t>
    </dgm:pt>
    <dgm:pt modelId="{891728F5-752A-4D00-AEA5-D27BCDB82DD3}" type="sibTrans" cxnId="{8ED460B2-20F1-4E78-BF82-77B2F43565DC}">
      <dgm:prSet/>
      <dgm:spPr/>
      <dgm:t>
        <a:bodyPr/>
        <a:lstStyle/>
        <a:p>
          <a:endParaRPr lang="en-US">
            <a:solidFill>
              <a:schemeClr val="bg1"/>
            </a:solidFill>
          </a:endParaRPr>
        </a:p>
      </dgm:t>
    </dgm:pt>
    <dgm:pt modelId="{3CD74973-50F0-4193-9CEF-4A76781DAB6E}">
      <dgm:prSet/>
      <dgm:spPr/>
      <dgm:t>
        <a:bodyPr/>
        <a:lstStyle/>
        <a:p>
          <a:pPr>
            <a:lnSpc>
              <a:spcPct val="100000"/>
            </a:lnSpc>
          </a:pPr>
          <a:r>
            <a:rPr lang="en-US">
              <a:solidFill>
                <a:schemeClr val="bg1"/>
              </a:solidFill>
            </a:rPr>
            <a:t>Making the model assume a specific role can yield more tailored responses.</a:t>
          </a:r>
        </a:p>
      </dgm:t>
    </dgm:pt>
    <dgm:pt modelId="{BA642C56-FD97-478C-A51A-40FFD733B501}" type="parTrans" cxnId="{B0737757-C877-411C-AEC4-F04194E7B0A8}">
      <dgm:prSet/>
      <dgm:spPr/>
      <dgm:t>
        <a:bodyPr/>
        <a:lstStyle/>
        <a:p>
          <a:endParaRPr lang="en-US">
            <a:solidFill>
              <a:schemeClr val="bg1"/>
            </a:solidFill>
          </a:endParaRPr>
        </a:p>
      </dgm:t>
    </dgm:pt>
    <dgm:pt modelId="{FCF002F3-91CC-43C5-9E97-93C62EF523F4}" type="sibTrans" cxnId="{B0737757-C877-411C-AEC4-F04194E7B0A8}">
      <dgm:prSet/>
      <dgm:spPr/>
      <dgm:t>
        <a:bodyPr/>
        <a:lstStyle/>
        <a:p>
          <a:endParaRPr lang="en-US">
            <a:solidFill>
              <a:schemeClr val="bg1"/>
            </a:solidFill>
          </a:endParaRPr>
        </a:p>
      </dgm:t>
    </dgm:pt>
    <dgm:pt modelId="{5A09E473-CDDE-4F80-912B-3EFE13408BF0}">
      <dgm:prSet/>
      <dgm:spPr/>
      <dgm:t>
        <a:bodyPr/>
        <a:lstStyle/>
        <a:p>
          <a:pPr>
            <a:lnSpc>
              <a:spcPct val="100000"/>
            </a:lnSpc>
            <a:defRPr b="1"/>
          </a:pPr>
          <a:r>
            <a:rPr lang="en-US">
              <a:solidFill>
                <a:schemeClr val="bg1"/>
              </a:solidFill>
            </a:rPr>
            <a:t>Use constraints</a:t>
          </a:r>
        </a:p>
      </dgm:t>
    </dgm:pt>
    <dgm:pt modelId="{06242858-1AFC-431D-9E9F-AB6F9182FB33}" type="parTrans" cxnId="{8163781A-38D1-4433-8398-24D771EA4C2D}">
      <dgm:prSet/>
      <dgm:spPr/>
      <dgm:t>
        <a:bodyPr/>
        <a:lstStyle/>
        <a:p>
          <a:endParaRPr lang="en-US">
            <a:solidFill>
              <a:schemeClr val="bg1"/>
            </a:solidFill>
          </a:endParaRPr>
        </a:p>
      </dgm:t>
    </dgm:pt>
    <dgm:pt modelId="{C5131069-1C17-43E5-AC93-0D0751198880}" type="sibTrans" cxnId="{8163781A-38D1-4433-8398-24D771EA4C2D}">
      <dgm:prSet/>
      <dgm:spPr/>
      <dgm:t>
        <a:bodyPr/>
        <a:lstStyle/>
        <a:p>
          <a:endParaRPr lang="en-US">
            <a:solidFill>
              <a:schemeClr val="bg1"/>
            </a:solidFill>
          </a:endParaRPr>
        </a:p>
      </dgm:t>
    </dgm:pt>
    <dgm:pt modelId="{A9DBC02A-2A90-4DA2-8EAF-A0EC952B8382}">
      <dgm:prSet/>
      <dgm:spPr/>
      <dgm:t>
        <a:bodyPr/>
        <a:lstStyle/>
        <a:p>
          <a:pPr>
            <a:lnSpc>
              <a:spcPct val="100000"/>
            </a:lnSpc>
          </a:pPr>
          <a:r>
            <a:rPr lang="en-US">
              <a:solidFill>
                <a:schemeClr val="bg1"/>
              </a:solidFill>
            </a:rPr>
            <a:t>Setting boundaries or constraints can help guide the model towards the desired output. For instance, "Describe the Eiffel Tower in three sentences" provides a clear length constraint.</a:t>
          </a:r>
        </a:p>
      </dgm:t>
    </dgm:pt>
    <dgm:pt modelId="{FB3C7A9F-4C5A-4A50-A094-FCA5EE96CA07}" type="parTrans" cxnId="{B4AA7C98-0CD7-48CE-B512-4095A4D62A68}">
      <dgm:prSet/>
      <dgm:spPr/>
      <dgm:t>
        <a:bodyPr/>
        <a:lstStyle/>
        <a:p>
          <a:endParaRPr lang="en-US">
            <a:solidFill>
              <a:schemeClr val="bg1"/>
            </a:solidFill>
          </a:endParaRPr>
        </a:p>
      </dgm:t>
    </dgm:pt>
    <dgm:pt modelId="{88EBD702-0FCF-4B5B-BAFF-9456FAEF1DF0}" type="sibTrans" cxnId="{B4AA7C98-0CD7-48CE-B512-4095A4D62A68}">
      <dgm:prSet/>
      <dgm:spPr/>
      <dgm:t>
        <a:bodyPr/>
        <a:lstStyle/>
        <a:p>
          <a:endParaRPr lang="en-US">
            <a:solidFill>
              <a:schemeClr val="bg1"/>
            </a:solidFill>
          </a:endParaRPr>
        </a:p>
      </dgm:t>
    </dgm:pt>
    <dgm:pt modelId="{FE8C2278-16F7-4D20-A095-6FCB0B6ACBA8}">
      <dgm:prSet/>
      <dgm:spPr/>
      <dgm:t>
        <a:bodyPr/>
        <a:lstStyle/>
        <a:p>
          <a:pPr>
            <a:lnSpc>
              <a:spcPct val="100000"/>
            </a:lnSpc>
            <a:defRPr b="1"/>
          </a:pPr>
          <a:r>
            <a:rPr lang="en-US">
              <a:solidFill>
                <a:schemeClr val="bg1"/>
              </a:solidFill>
            </a:rPr>
            <a:t>Avoid leading questions</a:t>
          </a:r>
        </a:p>
      </dgm:t>
    </dgm:pt>
    <dgm:pt modelId="{702E89C8-2E43-46DD-93FB-CC4261520998}" type="parTrans" cxnId="{F900D6F7-586C-49BA-81DE-2810A93BEA07}">
      <dgm:prSet/>
      <dgm:spPr/>
      <dgm:t>
        <a:bodyPr/>
        <a:lstStyle/>
        <a:p>
          <a:endParaRPr lang="en-US">
            <a:solidFill>
              <a:schemeClr val="bg1"/>
            </a:solidFill>
          </a:endParaRPr>
        </a:p>
      </dgm:t>
    </dgm:pt>
    <dgm:pt modelId="{9C29EA42-0A56-4063-8E80-39A6394FB2A2}" type="sibTrans" cxnId="{F900D6F7-586C-49BA-81DE-2810A93BEA07}">
      <dgm:prSet/>
      <dgm:spPr/>
      <dgm:t>
        <a:bodyPr/>
        <a:lstStyle/>
        <a:p>
          <a:endParaRPr lang="en-US">
            <a:solidFill>
              <a:schemeClr val="bg1"/>
            </a:solidFill>
          </a:endParaRPr>
        </a:p>
      </dgm:t>
    </dgm:pt>
    <dgm:pt modelId="{4755961B-CD65-4F38-97C9-9C4D0F8A4B5B}">
      <dgm:prSet/>
      <dgm:spPr/>
      <dgm:t>
        <a:bodyPr/>
        <a:lstStyle/>
        <a:p>
          <a:pPr>
            <a:lnSpc>
              <a:spcPct val="100000"/>
            </a:lnSpc>
          </a:pPr>
          <a:r>
            <a:rPr lang="en-US">
              <a:solidFill>
                <a:schemeClr val="bg1"/>
              </a:solidFill>
            </a:rPr>
            <a:t>Leading questions can bias the model's output. It's essential to remain neutral to get an unbiased response.</a:t>
          </a:r>
        </a:p>
      </dgm:t>
    </dgm:pt>
    <dgm:pt modelId="{74C5ED8F-DC3B-48D6-BF52-AFE1ED33AA65}" type="parTrans" cxnId="{E2CC48D4-D3F3-4AB0-8EB3-2EE7AD825434}">
      <dgm:prSet/>
      <dgm:spPr/>
      <dgm:t>
        <a:bodyPr/>
        <a:lstStyle/>
        <a:p>
          <a:endParaRPr lang="en-US">
            <a:solidFill>
              <a:schemeClr val="bg1"/>
            </a:solidFill>
          </a:endParaRPr>
        </a:p>
      </dgm:t>
    </dgm:pt>
    <dgm:pt modelId="{8415DEF8-BD56-4FC4-BF58-890C90B1B96E}" type="sibTrans" cxnId="{E2CC48D4-D3F3-4AB0-8EB3-2EE7AD825434}">
      <dgm:prSet/>
      <dgm:spPr/>
      <dgm:t>
        <a:bodyPr/>
        <a:lstStyle/>
        <a:p>
          <a:endParaRPr lang="en-US">
            <a:solidFill>
              <a:schemeClr val="bg1"/>
            </a:solidFill>
          </a:endParaRPr>
        </a:p>
      </dgm:t>
    </dgm:pt>
    <dgm:pt modelId="{AC2687BE-B37B-4F0B-9D08-5802543FE0F3}" type="pres">
      <dgm:prSet presAssocID="{C5B11E0C-A8E0-453B-A692-6AB5378627EB}" presName="root" presStyleCnt="0">
        <dgm:presLayoutVars>
          <dgm:dir/>
          <dgm:resizeHandles val="exact"/>
        </dgm:presLayoutVars>
      </dgm:prSet>
      <dgm:spPr/>
    </dgm:pt>
    <dgm:pt modelId="{39C471C9-29EE-4EC1-A3A8-8E9D20C85108}" type="pres">
      <dgm:prSet presAssocID="{2E68215A-471E-4229-8E59-7699BA6CC1FB}" presName="compNode" presStyleCnt="0"/>
      <dgm:spPr/>
    </dgm:pt>
    <dgm:pt modelId="{B760B3AA-324D-4C2C-A119-F2E60C114515}" type="pres">
      <dgm:prSet presAssocID="{2E68215A-471E-4229-8E59-7699BA6CC1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D8571B86-74B1-419D-A91B-59B9D8668075}" type="pres">
      <dgm:prSet presAssocID="{2E68215A-471E-4229-8E59-7699BA6CC1FB}" presName="iconSpace" presStyleCnt="0"/>
      <dgm:spPr/>
    </dgm:pt>
    <dgm:pt modelId="{4F4A285F-D70C-4EFC-9642-3A802CAC127C}" type="pres">
      <dgm:prSet presAssocID="{2E68215A-471E-4229-8E59-7699BA6CC1FB}" presName="parTx" presStyleLbl="revTx" presStyleIdx="0" presStyleCnt="8">
        <dgm:presLayoutVars>
          <dgm:chMax val="0"/>
          <dgm:chPref val="0"/>
        </dgm:presLayoutVars>
      </dgm:prSet>
      <dgm:spPr/>
    </dgm:pt>
    <dgm:pt modelId="{FD642D1A-1F21-48C5-83F8-191883201122}" type="pres">
      <dgm:prSet presAssocID="{2E68215A-471E-4229-8E59-7699BA6CC1FB}" presName="txSpace" presStyleCnt="0"/>
      <dgm:spPr/>
    </dgm:pt>
    <dgm:pt modelId="{040EC705-7CCA-4134-B369-E5BC147BFC98}" type="pres">
      <dgm:prSet presAssocID="{2E68215A-471E-4229-8E59-7699BA6CC1FB}" presName="desTx" presStyleLbl="revTx" presStyleIdx="1" presStyleCnt="8">
        <dgm:presLayoutVars/>
      </dgm:prSet>
      <dgm:spPr/>
    </dgm:pt>
    <dgm:pt modelId="{C130CCBE-261C-48F8-BBEB-A141144B7423}" type="pres">
      <dgm:prSet presAssocID="{D6146A1F-78EA-4015-ADE9-C88503D48D10}" presName="sibTrans" presStyleCnt="0"/>
      <dgm:spPr/>
    </dgm:pt>
    <dgm:pt modelId="{00A92CBB-4450-4E7A-A102-2CC20AD9F6B6}" type="pres">
      <dgm:prSet presAssocID="{EB7A2319-87FC-4A9A-9C38-A239C4E6AA20}" presName="compNode" presStyleCnt="0"/>
      <dgm:spPr/>
    </dgm:pt>
    <dgm:pt modelId="{596B8757-F6E3-493F-82CE-8B3E3368234E}" type="pres">
      <dgm:prSet presAssocID="{EB7A2319-87FC-4A9A-9C38-A239C4E6AA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ss Pieces"/>
        </a:ext>
      </dgm:extLst>
    </dgm:pt>
    <dgm:pt modelId="{7ED06584-4D36-4C0F-8B0E-F00A5719C0E3}" type="pres">
      <dgm:prSet presAssocID="{EB7A2319-87FC-4A9A-9C38-A239C4E6AA20}" presName="iconSpace" presStyleCnt="0"/>
      <dgm:spPr/>
    </dgm:pt>
    <dgm:pt modelId="{7B0898EE-B0DE-4426-915C-2A750CC40360}" type="pres">
      <dgm:prSet presAssocID="{EB7A2319-87FC-4A9A-9C38-A239C4E6AA20}" presName="parTx" presStyleLbl="revTx" presStyleIdx="2" presStyleCnt="8">
        <dgm:presLayoutVars>
          <dgm:chMax val="0"/>
          <dgm:chPref val="0"/>
        </dgm:presLayoutVars>
      </dgm:prSet>
      <dgm:spPr/>
    </dgm:pt>
    <dgm:pt modelId="{38E1052B-3B35-4F77-87CC-BBD02ED22472}" type="pres">
      <dgm:prSet presAssocID="{EB7A2319-87FC-4A9A-9C38-A239C4E6AA20}" presName="txSpace" presStyleCnt="0"/>
      <dgm:spPr/>
    </dgm:pt>
    <dgm:pt modelId="{A1516148-1F6E-4C72-9E47-0D5CB8AB2F2D}" type="pres">
      <dgm:prSet presAssocID="{EB7A2319-87FC-4A9A-9C38-A239C4E6AA20}" presName="desTx" presStyleLbl="revTx" presStyleIdx="3" presStyleCnt="8">
        <dgm:presLayoutVars/>
      </dgm:prSet>
      <dgm:spPr/>
    </dgm:pt>
    <dgm:pt modelId="{41C85C6F-9224-404E-BD32-ED33DD2EE067}" type="pres">
      <dgm:prSet presAssocID="{891728F5-752A-4D00-AEA5-D27BCDB82DD3}" presName="sibTrans" presStyleCnt="0"/>
      <dgm:spPr/>
    </dgm:pt>
    <dgm:pt modelId="{9BAB4CC7-1B60-49D2-BF72-76D65CF48840}" type="pres">
      <dgm:prSet presAssocID="{5A09E473-CDDE-4F80-912B-3EFE13408BF0}" presName="compNode" presStyleCnt="0"/>
      <dgm:spPr/>
    </dgm:pt>
    <dgm:pt modelId="{89CF9F7B-68B2-4E78-9B5F-09771AC0C73A}" type="pres">
      <dgm:prSet presAssocID="{5A09E473-CDDE-4F80-912B-3EFE13408B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4CBE0E84-FB6C-49D7-9B88-932B693184A9}" type="pres">
      <dgm:prSet presAssocID="{5A09E473-CDDE-4F80-912B-3EFE13408BF0}" presName="iconSpace" presStyleCnt="0"/>
      <dgm:spPr/>
    </dgm:pt>
    <dgm:pt modelId="{E2DB2604-B027-4F28-8E64-55743FBF1C9E}" type="pres">
      <dgm:prSet presAssocID="{5A09E473-CDDE-4F80-912B-3EFE13408BF0}" presName="parTx" presStyleLbl="revTx" presStyleIdx="4" presStyleCnt="8">
        <dgm:presLayoutVars>
          <dgm:chMax val="0"/>
          <dgm:chPref val="0"/>
        </dgm:presLayoutVars>
      </dgm:prSet>
      <dgm:spPr/>
    </dgm:pt>
    <dgm:pt modelId="{8C20073F-87B1-4824-A744-2C6747F87900}" type="pres">
      <dgm:prSet presAssocID="{5A09E473-CDDE-4F80-912B-3EFE13408BF0}" presName="txSpace" presStyleCnt="0"/>
      <dgm:spPr/>
    </dgm:pt>
    <dgm:pt modelId="{AE08F025-5AD5-4C0F-9A3E-D9FC6EA1C263}" type="pres">
      <dgm:prSet presAssocID="{5A09E473-CDDE-4F80-912B-3EFE13408BF0}" presName="desTx" presStyleLbl="revTx" presStyleIdx="5" presStyleCnt="8">
        <dgm:presLayoutVars/>
      </dgm:prSet>
      <dgm:spPr/>
    </dgm:pt>
    <dgm:pt modelId="{2E1C7EBA-246A-488C-9E9D-D618E86CA00B}" type="pres">
      <dgm:prSet presAssocID="{C5131069-1C17-43E5-AC93-0D0751198880}" presName="sibTrans" presStyleCnt="0"/>
      <dgm:spPr/>
    </dgm:pt>
    <dgm:pt modelId="{E7C502F3-9C06-4CD8-9381-D40D2D175AED}" type="pres">
      <dgm:prSet presAssocID="{FE8C2278-16F7-4D20-A095-6FCB0B6ACBA8}" presName="compNode" presStyleCnt="0"/>
      <dgm:spPr/>
    </dgm:pt>
    <dgm:pt modelId="{D1B7D6AD-15E3-48B5-81D9-B31FB5DFD780}" type="pres">
      <dgm:prSet presAssocID="{FE8C2278-16F7-4D20-A095-6FCB0B6ACBA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21B231A2-0007-4DF5-96AC-F82B5F881263}" type="pres">
      <dgm:prSet presAssocID="{FE8C2278-16F7-4D20-A095-6FCB0B6ACBA8}" presName="iconSpace" presStyleCnt="0"/>
      <dgm:spPr/>
    </dgm:pt>
    <dgm:pt modelId="{6CEE7793-0C7A-4DD8-B24B-E36CB3E8410F}" type="pres">
      <dgm:prSet presAssocID="{FE8C2278-16F7-4D20-A095-6FCB0B6ACBA8}" presName="parTx" presStyleLbl="revTx" presStyleIdx="6" presStyleCnt="8">
        <dgm:presLayoutVars>
          <dgm:chMax val="0"/>
          <dgm:chPref val="0"/>
        </dgm:presLayoutVars>
      </dgm:prSet>
      <dgm:spPr/>
    </dgm:pt>
    <dgm:pt modelId="{EAFC6364-538E-4223-B4AC-469C9E4F4386}" type="pres">
      <dgm:prSet presAssocID="{FE8C2278-16F7-4D20-A095-6FCB0B6ACBA8}" presName="txSpace" presStyleCnt="0"/>
      <dgm:spPr/>
    </dgm:pt>
    <dgm:pt modelId="{623E6C2F-E051-45E5-B767-2214B59424DD}" type="pres">
      <dgm:prSet presAssocID="{FE8C2278-16F7-4D20-A095-6FCB0B6ACBA8}" presName="desTx" presStyleLbl="revTx" presStyleIdx="7" presStyleCnt="8">
        <dgm:presLayoutVars/>
      </dgm:prSet>
      <dgm:spPr/>
    </dgm:pt>
  </dgm:ptLst>
  <dgm:cxnLst>
    <dgm:cxn modelId="{8163781A-38D1-4433-8398-24D771EA4C2D}" srcId="{C5B11E0C-A8E0-453B-A692-6AB5378627EB}" destId="{5A09E473-CDDE-4F80-912B-3EFE13408BF0}" srcOrd="2" destOrd="0" parTransId="{06242858-1AFC-431D-9E9F-AB6F9182FB33}" sibTransId="{C5131069-1C17-43E5-AC93-0D0751198880}"/>
    <dgm:cxn modelId="{2B729824-1CCE-48FD-BB26-EFCBACFD3569}" type="presOf" srcId="{C5B11E0C-A8E0-453B-A692-6AB5378627EB}" destId="{AC2687BE-B37B-4F0B-9D08-5802543FE0F3}" srcOrd="0" destOrd="0" presId="urn:microsoft.com/office/officeart/2018/2/layout/IconLabelDescriptionList"/>
    <dgm:cxn modelId="{34F6CA2B-CA9D-4E70-855D-D19BE6E5FD0A}" type="presOf" srcId="{4755961B-CD65-4F38-97C9-9C4D0F8A4B5B}" destId="{623E6C2F-E051-45E5-B767-2214B59424DD}" srcOrd="0" destOrd="0" presId="urn:microsoft.com/office/officeart/2018/2/layout/IconLabelDescriptionList"/>
    <dgm:cxn modelId="{C7B4C53E-7553-4314-A71F-719B7F5395BA}" type="presOf" srcId="{2E68215A-471E-4229-8E59-7699BA6CC1FB}" destId="{4F4A285F-D70C-4EFC-9642-3A802CAC127C}" srcOrd="0" destOrd="0" presId="urn:microsoft.com/office/officeart/2018/2/layout/IconLabelDescriptionList"/>
    <dgm:cxn modelId="{356F0561-8FE7-4FEE-A9BE-0B400A7ADAD2}" type="presOf" srcId="{A9DBC02A-2A90-4DA2-8EAF-A0EC952B8382}" destId="{AE08F025-5AD5-4C0F-9A3E-D9FC6EA1C263}" srcOrd="0" destOrd="0" presId="urn:microsoft.com/office/officeart/2018/2/layout/IconLabelDescriptionList"/>
    <dgm:cxn modelId="{7B48E550-20FD-49B2-AEB0-3318D87A2DA5}" type="presOf" srcId="{FE8C2278-16F7-4D20-A095-6FCB0B6ACBA8}" destId="{6CEE7793-0C7A-4DD8-B24B-E36CB3E8410F}" srcOrd="0" destOrd="0" presId="urn:microsoft.com/office/officeart/2018/2/layout/IconLabelDescriptionList"/>
    <dgm:cxn modelId="{96DC6173-F43A-45D5-84A1-A82B67CB7ACA}" srcId="{C5B11E0C-A8E0-453B-A692-6AB5378627EB}" destId="{2E68215A-471E-4229-8E59-7699BA6CC1FB}" srcOrd="0" destOrd="0" parTransId="{6E3D2744-1E52-4FE5-940F-B2A85B42DDFA}" sibTransId="{D6146A1F-78EA-4015-ADE9-C88503D48D10}"/>
    <dgm:cxn modelId="{B0737757-C877-411C-AEC4-F04194E7B0A8}" srcId="{EB7A2319-87FC-4A9A-9C38-A239C4E6AA20}" destId="{3CD74973-50F0-4193-9CEF-4A76781DAB6E}" srcOrd="0" destOrd="0" parTransId="{BA642C56-FD97-478C-A51A-40FFD733B501}" sibTransId="{FCF002F3-91CC-43C5-9E97-93C62EF523F4}"/>
    <dgm:cxn modelId="{F7595C96-1AB9-43F7-92EA-A1E1FAF737FF}" srcId="{2E68215A-471E-4229-8E59-7699BA6CC1FB}" destId="{BEC5B43F-A340-4B84-AA30-25BCAD3AD0C9}" srcOrd="0" destOrd="0" parTransId="{93628EFF-B887-472B-8F7B-62441ECF0D12}" sibTransId="{3F4DB434-91E3-4FC5-8005-25A5BCB2949F}"/>
    <dgm:cxn modelId="{B4AA7C98-0CD7-48CE-B512-4095A4D62A68}" srcId="{5A09E473-CDDE-4F80-912B-3EFE13408BF0}" destId="{A9DBC02A-2A90-4DA2-8EAF-A0EC952B8382}" srcOrd="0" destOrd="0" parTransId="{FB3C7A9F-4C5A-4A50-A094-FCA5EE96CA07}" sibTransId="{88EBD702-0FCF-4B5B-BAFF-9456FAEF1DF0}"/>
    <dgm:cxn modelId="{CAE4039C-A147-45BB-AF41-2C2DA1F446A9}" type="presOf" srcId="{BEC5B43F-A340-4B84-AA30-25BCAD3AD0C9}" destId="{040EC705-7CCA-4134-B369-E5BC147BFC98}" srcOrd="0" destOrd="0" presId="urn:microsoft.com/office/officeart/2018/2/layout/IconLabelDescriptionList"/>
    <dgm:cxn modelId="{50A519AB-437C-46B7-92DB-21DE189EADD0}" type="presOf" srcId="{3CD74973-50F0-4193-9CEF-4A76781DAB6E}" destId="{A1516148-1F6E-4C72-9E47-0D5CB8AB2F2D}" srcOrd="0" destOrd="0" presId="urn:microsoft.com/office/officeart/2018/2/layout/IconLabelDescriptionList"/>
    <dgm:cxn modelId="{8ED460B2-20F1-4E78-BF82-77B2F43565DC}" srcId="{C5B11E0C-A8E0-453B-A692-6AB5378627EB}" destId="{EB7A2319-87FC-4A9A-9C38-A239C4E6AA20}" srcOrd="1" destOrd="0" parTransId="{02FDB18F-40DD-45BB-9B96-87D98F753F55}" sibTransId="{891728F5-752A-4D00-AEA5-D27BCDB82DD3}"/>
    <dgm:cxn modelId="{EAE5C8BD-3B12-48F6-86DA-A5A1E46EC666}" type="presOf" srcId="{5A09E473-CDDE-4F80-912B-3EFE13408BF0}" destId="{E2DB2604-B027-4F28-8E64-55743FBF1C9E}" srcOrd="0" destOrd="0" presId="urn:microsoft.com/office/officeart/2018/2/layout/IconLabelDescriptionList"/>
    <dgm:cxn modelId="{BF7AC8CC-38B4-4B9B-88A1-2B4231EB4D83}" type="presOf" srcId="{EB7A2319-87FC-4A9A-9C38-A239C4E6AA20}" destId="{7B0898EE-B0DE-4426-915C-2A750CC40360}" srcOrd="0" destOrd="0" presId="urn:microsoft.com/office/officeart/2018/2/layout/IconLabelDescriptionList"/>
    <dgm:cxn modelId="{E2CC48D4-D3F3-4AB0-8EB3-2EE7AD825434}" srcId="{FE8C2278-16F7-4D20-A095-6FCB0B6ACBA8}" destId="{4755961B-CD65-4F38-97C9-9C4D0F8A4B5B}" srcOrd="0" destOrd="0" parTransId="{74C5ED8F-DC3B-48D6-BF52-AFE1ED33AA65}" sibTransId="{8415DEF8-BD56-4FC4-BF58-890C90B1B96E}"/>
    <dgm:cxn modelId="{F900D6F7-586C-49BA-81DE-2810A93BEA07}" srcId="{C5B11E0C-A8E0-453B-A692-6AB5378627EB}" destId="{FE8C2278-16F7-4D20-A095-6FCB0B6ACBA8}" srcOrd="3" destOrd="0" parTransId="{702E89C8-2E43-46DD-93FB-CC4261520998}" sibTransId="{9C29EA42-0A56-4063-8E80-39A6394FB2A2}"/>
    <dgm:cxn modelId="{3BE056D9-5664-42C4-8B5B-661E31310AED}" type="presParOf" srcId="{AC2687BE-B37B-4F0B-9D08-5802543FE0F3}" destId="{39C471C9-29EE-4EC1-A3A8-8E9D20C85108}" srcOrd="0" destOrd="0" presId="urn:microsoft.com/office/officeart/2018/2/layout/IconLabelDescriptionList"/>
    <dgm:cxn modelId="{3C7F9384-1111-474D-92DD-E38FEBAD7FD1}" type="presParOf" srcId="{39C471C9-29EE-4EC1-A3A8-8E9D20C85108}" destId="{B760B3AA-324D-4C2C-A119-F2E60C114515}" srcOrd="0" destOrd="0" presId="urn:microsoft.com/office/officeart/2018/2/layout/IconLabelDescriptionList"/>
    <dgm:cxn modelId="{32F7BC22-7273-419D-A272-33021F366D32}" type="presParOf" srcId="{39C471C9-29EE-4EC1-A3A8-8E9D20C85108}" destId="{D8571B86-74B1-419D-A91B-59B9D8668075}" srcOrd="1" destOrd="0" presId="urn:microsoft.com/office/officeart/2018/2/layout/IconLabelDescriptionList"/>
    <dgm:cxn modelId="{FDDD60A0-AA85-4BF0-8EE5-B4B275D8244D}" type="presParOf" srcId="{39C471C9-29EE-4EC1-A3A8-8E9D20C85108}" destId="{4F4A285F-D70C-4EFC-9642-3A802CAC127C}" srcOrd="2" destOrd="0" presId="urn:microsoft.com/office/officeart/2018/2/layout/IconLabelDescriptionList"/>
    <dgm:cxn modelId="{578824D6-28B8-4C88-B05C-871C5677CDBE}" type="presParOf" srcId="{39C471C9-29EE-4EC1-A3A8-8E9D20C85108}" destId="{FD642D1A-1F21-48C5-83F8-191883201122}" srcOrd="3" destOrd="0" presId="urn:microsoft.com/office/officeart/2018/2/layout/IconLabelDescriptionList"/>
    <dgm:cxn modelId="{D107AC6E-8539-4C62-B852-2ABE7C79EBB7}" type="presParOf" srcId="{39C471C9-29EE-4EC1-A3A8-8E9D20C85108}" destId="{040EC705-7CCA-4134-B369-E5BC147BFC98}" srcOrd="4" destOrd="0" presId="urn:microsoft.com/office/officeart/2018/2/layout/IconLabelDescriptionList"/>
    <dgm:cxn modelId="{56929BB9-1B77-46FD-A043-164E05F64416}" type="presParOf" srcId="{AC2687BE-B37B-4F0B-9D08-5802543FE0F3}" destId="{C130CCBE-261C-48F8-BBEB-A141144B7423}" srcOrd="1" destOrd="0" presId="urn:microsoft.com/office/officeart/2018/2/layout/IconLabelDescriptionList"/>
    <dgm:cxn modelId="{8C6709BF-D2B7-40CD-A49C-3F241E929272}" type="presParOf" srcId="{AC2687BE-B37B-4F0B-9D08-5802543FE0F3}" destId="{00A92CBB-4450-4E7A-A102-2CC20AD9F6B6}" srcOrd="2" destOrd="0" presId="urn:microsoft.com/office/officeart/2018/2/layout/IconLabelDescriptionList"/>
    <dgm:cxn modelId="{BC19A71F-4CE2-472B-8AB5-98B9B7619780}" type="presParOf" srcId="{00A92CBB-4450-4E7A-A102-2CC20AD9F6B6}" destId="{596B8757-F6E3-493F-82CE-8B3E3368234E}" srcOrd="0" destOrd="0" presId="urn:microsoft.com/office/officeart/2018/2/layout/IconLabelDescriptionList"/>
    <dgm:cxn modelId="{77D5CE35-7CD5-4B37-9286-555C4F2B1547}" type="presParOf" srcId="{00A92CBB-4450-4E7A-A102-2CC20AD9F6B6}" destId="{7ED06584-4D36-4C0F-8B0E-F00A5719C0E3}" srcOrd="1" destOrd="0" presId="urn:microsoft.com/office/officeart/2018/2/layout/IconLabelDescriptionList"/>
    <dgm:cxn modelId="{DF47D7BE-EF87-4FCC-A2D6-C258223AC83B}" type="presParOf" srcId="{00A92CBB-4450-4E7A-A102-2CC20AD9F6B6}" destId="{7B0898EE-B0DE-4426-915C-2A750CC40360}" srcOrd="2" destOrd="0" presId="urn:microsoft.com/office/officeart/2018/2/layout/IconLabelDescriptionList"/>
    <dgm:cxn modelId="{F52386B1-81F7-493C-BA9D-C1B6A74E5E4F}" type="presParOf" srcId="{00A92CBB-4450-4E7A-A102-2CC20AD9F6B6}" destId="{38E1052B-3B35-4F77-87CC-BBD02ED22472}" srcOrd="3" destOrd="0" presId="urn:microsoft.com/office/officeart/2018/2/layout/IconLabelDescriptionList"/>
    <dgm:cxn modelId="{25C6979A-18F9-481D-845C-2DF596ECC3E9}" type="presParOf" srcId="{00A92CBB-4450-4E7A-A102-2CC20AD9F6B6}" destId="{A1516148-1F6E-4C72-9E47-0D5CB8AB2F2D}" srcOrd="4" destOrd="0" presId="urn:microsoft.com/office/officeart/2018/2/layout/IconLabelDescriptionList"/>
    <dgm:cxn modelId="{B4E5CF11-5965-4258-953E-CE1A33F0C7CC}" type="presParOf" srcId="{AC2687BE-B37B-4F0B-9D08-5802543FE0F3}" destId="{41C85C6F-9224-404E-BD32-ED33DD2EE067}" srcOrd="3" destOrd="0" presId="urn:microsoft.com/office/officeart/2018/2/layout/IconLabelDescriptionList"/>
    <dgm:cxn modelId="{966147F1-7BF9-4248-A6D3-B2810D91FDCF}" type="presParOf" srcId="{AC2687BE-B37B-4F0B-9D08-5802543FE0F3}" destId="{9BAB4CC7-1B60-49D2-BF72-76D65CF48840}" srcOrd="4" destOrd="0" presId="urn:microsoft.com/office/officeart/2018/2/layout/IconLabelDescriptionList"/>
    <dgm:cxn modelId="{69F6E3C9-8783-4447-B693-96A36DB898E0}" type="presParOf" srcId="{9BAB4CC7-1B60-49D2-BF72-76D65CF48840}" destId="{89CF9F7B-68B2-4E78-9B5F-09771AC0C73A}" srcOrd="0" destOrd="0" presId="urn:microsoft.com/office/officeart/2018/2/layout/IconLabelDescriptionList"/>
    <dgm:cxn modelId="{325F6252-B90A-40D0-818E-6CD09D80C532}" type="presParOf" srcId="{9BAB4CC7-1B60-49D2-BF72-76D65CF48840}" destId="{4CBE0E84-FB6C-49D7-9B88-932B693184A9}" srcOrd="1" destOrd="0" presId="urn:microsoft.com/office/officeart/2018/2/layout/IconLabelDescriptionList"/>
    <dgm:cxn modelId="{4568A367-85E8-4FAC-8613-C8A42F14B856}" type="presParOf" srcId="{9BAB4CC7-1B60-49D2-BF72-76D65CF48840}" destId="{E2DB2604-B027-4F28-8E64-55743FBF1C9E}" srcOrd="2" destOrd="0" presId="urn:microsoft.com/office/officeart/2018/2/layout/IconLabelDescriptionList"/>
    <dgm:cxn modelId="{600C4F9A-D248-4214-9220-703ECD19DA8B}" type="presParOf" srcId="{9BAB4CC7-1B60-49D2-BF72-76D65CF48840}" destId="{8C20073F-87B1-4824-A744-2C6747F87900}" srcOrd="3" destOrd="0" presId="urn:microsoft.com/office/officeart/2018/2/layout/IconLabelDescriptionList"/>
    <dgm:cxn modelId="{DE066975-DCBB-405A-80B6-B1A56F46472A}" type="presParOf" srcId="{9BAB4CC7-1B60-49D2-BF72-76D65CF48840}" destId="{AE08F025-5AD5-4C0F-9A3E-D9FC6EA1C263}" srcOrd="4" destOrd="0" presId="urn:microsoft.com/office/officeart/2018/2/layout/IconLabelDescriptionList"/>
    <dgm:cxn modelId="{62725860-5769-451F-9D19-8F745A4C8DEC}" type="presParOf" srcId="{AC2687BE-B37B-4F0B-9D08-5802543FE0F3}" destId="{2E1C7EBA-246A-488C-9E9D-D618E86CA00B}" srcOrd="5" destOrd="0" presId="urn:microsoft.com/office/officeart/2018/2/layout/IconLabelDescriptionList"/>
    <dgm:cxn modelId="{3DBBBBB8-91EC-45BE-B43B-5A330AC05A3B}" type="presParOf" srcId="{AC2687BE-B37B-4F0B-9D08-5802543FE0F3}" destId="{E7C502F3-9C06-4CD8-9381-D40D2D175AED}" srcOrd="6" destOrd="0" presId="urn:microsoft.com/office/officeart/2018/2/layout/IconLabelDescriptionList"/>
    <dgm:cxn modelId="{CB82FF62-FE87-4177-9277-9E557424DFD4}" type="presParOf" srcId="{E7C502F3-9C06-4CD8-9381-D40D2D175AED}" destId="{D1B7D6AD-15E3-48B5-81D9-B31FB5DFD780}" srcOrd="0" destOrd="0" presId="urn:microsoft.com/office/officeart/2018/2/layout/IconLabelDescriptionList"/>
    <dgm:cxn modelId="{0484BB65-CADE-4F07-8E85-FB7612D18620}" type="presParOf" srcId="{E7C502F3-9C06-4CD8-9381-D40D2D175AED}" destId="{21B231A2-0007-4DF5-96AC-F82B5F881263}" srcOrd="1" destOrd="0" presId="urn:microsoft.com/office/officeart/2018/2/layout/IconLabelDescriptionList"/>
    <dgm:cxn modelId="{F908F01D-2505-4F50-B8F1-3F120AA20035}" type="presParOf" srcId="{E7C502F3-9C06-4CD8-9381-D40D2D175AED}" destId="{6CEE7793-0C7A-4DD8-B24B-E36CB3E8410F}" srcOrd="2" destOrd="0" presId="urn:microsoft.com/office/officeart/2018/2/layout/IconLabelDescriptionList"/>
    <dgm:cxn modelId="{3F2B0307-6C5E-4382-848A-894C1A65F438}" type="presParOf" srcId="{E7C502F3-9C06-4CD8-9381-D40D2D175AED}" destId="{EAFC6364-538E-4223-B4AC-469C9E4F4386}" srcOrd="3" destOrd="0" presId="urn:microsoft.com/office/officeart/2018/2/layout/IconLabelDescriptionList"/>
    <dgm:cxn modelId="{D75138B1-4A3C-4585-B45E-559279CD4B06}" type="presParOf" srcId="{E7C502F3-9C06-4CD8-9381-D40D2D175AED}" destId="{623E6C2F-E051-45E5-B767-2214B59424DD}"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483AA6-A73D-44F9-9511-8A5D26602F57}" type="doc">
      <dgm:prSet loTypeId="urn:microsoft.com/office/officeart/2005/8/layout/cycle1" loCatId="cycle" qsTypeId="urn:microsoft.com/office/officeart/2005/8/quickstyle/simple4" qsCatId="simple" csTypeId="urn:microsoft.com/office/officeart/2005/8/colors/colorful2" csCatId="colorful"/>
      <dgm:spPr/>
      <dgm:t>
        <a:bodyPr/>
        <a:lstStyle/>
        <a:p>
          <a:endParaRPr lang="en-US"/>
        </a:p>
      </dgm:t>
    </dgm:pt>
    <dgm:pt modelId="{0DF5678D-2D6F-47CE-9042-E5E9D026AECB}">
      <dgm:prSet/>
      <dgm:spPr>
        <a:xfrm>
          <a:off x="5773478" y="31794"/>
          <a:ext cx="1075692" cy="1075692"/>
        </a:xfrm>
        <a:prstGeom prst="rect">
          <a:avLst/>
        </a:prstGeom>
        <a:noFill/>
        <a:ln>
          <a:noFill/>
        </a:ln>
        <a:effectLst/>
      </dgm:spPr>
      <dgm:t>
        <a:bodyPr/>
        <a:lstStyle/>
        <a:p>
          <a:pPr>
            <a:buNone/>
          </a:pPr>
          <a:r>
            <a:rPr lang="en-US" dirty="0">
              <a:solidFill>
                <a:schemeClr val="bg1"/>
              </a:solidFill>
              <a:latin typeface="Aptos" panose="02110004020202020204"/>
              <a:ea typeface="+mn-ea"/>
              <a:cs typeface="+mn-cs"/>
            </a:rPr>
            <a:t>Draft the initial prompt</a:t>
          </a:r>
        </a:p>
      </dgm:t>
    </dgm:pt>
    <dgm:pt modelId="{C032777D-2C9B-4745-8DBD-8F8263971D3C}" type="parTrans" cxnId="{91BB612E-2D9D-4DE0-A8FF-CE6C8A947C2A}">
      <dgm:prSet/>
      <dgm:spPr/>
      <dgm:t>
        <a:bodyPr/>
        <a:lstStyle/>
        <a:p>
          <a:endParaRPr lang="en-US"/>
        </a:p>
      </dgm:t>
    </dgm:pt>
    <dgm:pt modelId="{97543A14-D7B7-40EA-A218-A19E02D1C235}" type="sibTrans" cxnId="{91BB612E-2D9D-4DE0-A8FF-CE6C8A947C2A}">
      <dgm:prSet/>
      <dgm:spPr>
        <a:xfrm>
          <a:off x="3238196" y="89"/>
          <a:ext cx="4039207" cy="4039207"/>
        </a:xfrm>
        <a:prstGeom prst="circularArrow">
          <a:avLst>
            <a:gd name="adj1" fmla="val 5193"/>
            <a:gd name="adj2" fmla="val 335399"/>
            <a:gd name="adj3" fmla="val 21295337"/>
            <a:gd name="adj4" fmla="val 19764403"/>
            <a:gd name="adj5" fmla="val 6059"/>
          </a:avLst>
        </a:prstGeom>
        <a:gradFill rotWithShape="0">
          <a:gsLst>
            <a:gs pos="0">
              <a:srgbClr val="E97132">
                <a:hueOff val="0"/>
                <a:satOff val="0"/>
                <a:lumOff val="0"/>
                <a:alphaOff val="0"/>
                <a:satMod val="103000"/>
                <a:lumMod val="102000"/>
                <a:tint val="94000"/>
              </a:srgbClr>
            </a:gs>
            <a:gs pos="50000">
              <a:srgbClr val="E97132">
                <a:hueOff val="0"/>
                <a:satOff val="0"/>
                <a:lumOff val="0"/>
                <a:alphaOff val="0"/>
                <a:satMod val="110000"/>
                <a:lumMod val="100000"/>
                <a:shade val="100000"/>
              </a:srgbClr>
            </a:gs>
            <a:gs pos="100000">
              <a:srgbClr val="E97132">
                <a:hueOff val="0"/>
                <a:satOff val="0"/>
                <a:lumOff val="0"/>
                <a:alphaOff val="0"/>
                <a:lumMod val="99000"/>
                <a:satMod val="120000"/>
                <a:shade val="78000"/>
              </a:srgbClr>
            </a:gs>
          </a:gsLst>
          <a:lin ang="5400000" scaled="0"/>
        </a:gradFill>
        <a:ln>
          <a:noFill/>
        </a:ln>
        <a:effectLst/>
      </dgm:spPr>
      <dgm:t>
        <a:bodyPr/>
        <a:lstStyle/>
        <a:p>
          <a:endParaRPr lang="en-US"/>
        </a:p>
      </dgm:t>
    </dgm:pt>
    <dgm:pt modelId="{90139A06-3148-4ACF-9869-04DD5A7CAAFC}">
      <dgm:prSet/>
      <dgm:spPr>
        <a:xfrm>
          <a:off x="5773478" y="31794"/>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Based on the task at hand and the desired output.</a:t>
          </a:r>
        </a:p>
      </dgm:t>
    </dgm:pt>
    <dgm:pt modelId="{AA4D2F02-D7B5-4F5B-9814-45922498F7B8}" type="parTrans" cxnId="{EC5ADABF-2CD6-4E0C-B806-C4628A4684CA}">
      <dgm:prSet/>
      <dgm:spPr/>
      <dgm:t>
        <a:bodyPr/>
        <a:lstStyle/>
        <a:p>
          <a:endParaRPr lang="en-US"/>
        </a:p>
      </dgm:t>
    </dgm:pt>
    <dgm:pt modelId="{B5E1418C-D193-4709-A9F6-21C45E56CF9B}" type="sibTrans" cxnId="{EC5ADABF-2CD6-4E0C-B806-C4628A4684CA}">
      <dgm:prSet/>
      <dgm:spPr/>
      <dgm:t>
        <a:bodyPr/>
        <a:lstStyle/>
        <a:p>
          <a:endParaRPr lang="en-US"/>
        </a:p>
      </dgm:t>
    </dgm:pt>
    <dgm:pt modelId="{30C53806-EC3D-48AB-8E74-7D25ECFC9E40}">
      <dgm:prSet/>
      <dgm:spPr>
        <a:xfrm>
          <a:off x="6424592" y="2035718"/>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Test the prompt</a:t>
          </a:r>
        </a:p>
      </dgm:t>
    </dgm:pt>
    <dgm:pt modelId="{A8B7D46F-C94B-496A-8091-CE5B98970C60}" type="parTrans" cxnId="{AD44F5AB-78BC-4F23-A653-DC943647E9D3}">
      <dgm:prSet/>
      <dgm:spPr/>
      <dgm:t>
        <a:bodyPr/>
        <a:lstStyle/>
        <a:p>
          <a:endParaRPr lang="en-US"/>
        </a:p>
      </dgm:t>
    </dgm:pt>
    <dgm:pt modelId="{59E64F0F-6084-4131-A38E-F50186FF366E}" type="sibTrans" cxnId="{AD44F5AB-78BC-4F23-A653-DC943647E9D3}">
      <dgm:prSet/>
      <dgm:spPr>
        <a:xfrm>
          <a:off x="3238196" y="89"/>
          <a:ext cx="4039207" cy="4039207"/>
        </a:xfrm>
        <a:prstGeom prst="circularArrow">
          <a:avLst>
            <a:gd name="adj1" fmla="val 5193"/>
            <a:gd name="adj2" fmla="val 335399"/>
            <a:gd name="adj3" fmla="val 4016869"/>
            <a:gd name="adj4" fmla="val 2251439"/>
            <a:gd name="adj5" fmla="val 6059"/>
          </a:avLst>
        </a:prstGeom>
        <a:gradFill rotWithShape="0">
          <a:gsLst>
            <a:gs pos="0">
              <a:srgbClr val="E97132">
                <a:hueOff val="1610903"/>
                <a:satOff val="-4623"/>
                <a:lumOff val="-7402"/>
                <a:alphaOff val="0"/>
                <a:satMod val="103000"/>
                <a:lumMod val="102000"/>
                <a:tint val="94000"/>
              </a:srgbClr>
            </a:gs>
            <a:gs pos="50000">
              <a:srgbClr val="E97132">
                <a:hueOff val="1610903"/>
                <a:satOff val="-4623"/>
                <a:lumOff val="-7402"/>
                <a:alphaOff val="0"/>
                <a:satMod val="110000"/>
                <a:lumMod val="100000"/>
                <a:shade val="100000"/>
              </a:srgbClr>
            </a:gs>
            <a:gs pos="100000">
              <a:srgbClr val="E97132">
                <a:hueOff val="1610903"/>
                <a:satOff val="-4623"/>
                <a:lumOff val="-7402"/>
                <a:alphaOff val="0"/>
                <a:lumMod val="99000"/>
                <a:satMod val="120000"/>
                <a:shade val="78000"/>
              </a:srgbClr>
            </a:gs>
          </a:gsLst>
          <a:lin ang="5400000" scaled="0"/>
        </a:gradFill>
        <a:ln>
          <a:noFill/>
        </a:ln>
        <a:effectLst/>
      </dgm:spPr>
      <dgm:t>
        <a:bodyPr/>
        <a:lstStyle/>
        <a:p>
          <a:endParaRPr lang="en-US"/>
        </a:p>
      </dgm:t>
    </dgm:pt>
    <dgm:pt modelId="{0079C494-A120-45A7-9FF2-C7628E904095}">
      <dgm:prSet/>
      <dgm:spPr>
        <a:xfrm>
          <a:off x="6424592" y="2035718"/>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Use the AI model to generate a response.</a:t>
          </a:r>
        </a:p>
      </dgm:t>
    </dgm:pt>
    <dgm:pt modelId="{85277C9B-ED8A-475C-B12B-C78F0B264FE2}" type="parTrans" cxnId="{B7D73659-745D-486D-849C-E08E3084AC4F}">
      <dgm:prSet/>
      <dgm:spPr/>
      <dgm:t>
        <a:bodyPr/>
        <a:lstStyle/>
        <a:p>
          <a:endParaRPr lang="en-US"/>
        </a:p>
      </dgm:t>
    </dgm:pt>
    <dgm:pt modelId="{45154D61-F116-46BE-B23F-5096BD1D3EA7}" type="sibTrans" cxnId="{B7D73659-745D-486D-849C-E08E3084AC4F}">
      <dgm:prSet/>
      <dgm:spPr/>
      <dgm:t>
        <a:bodyPr/>
        <a:lstStyle/>
        <a:p>
          <a:endParaRPr lang="en-US"/>
        </a:p>
      </dgm:t>
    </dgm:pt>
    <dgm:pt modelId="{4C8AD2E4-367A-4070-A775-3BBD6F29CD55}">
      <dgm:prSet/>
      <dgm:spPr>
        <a:xfrm>
          <a:off x="4719953" y="3274210"/>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Evaluate the output</a:t>
          </a:r>
        </a:p>
      </dgm:t>
    </dgm:pt>
    <dgm:pt modelId="{7953DE78-3DA9-421E-80B3-FC4CABA0028C}" type="parTrans" cxnId="{94862F40-F152-4048-B1B7-876FD94C844D}">
      <dgm:prSet/>
      <dgm:spPr/>
      <dgm:t>
        <a:bodyPr/>
        <a:lstStyle/>
        <a:p>
          <a:endParaRPr lang="en-US"/>
        </a:p>
      </dgm:t>
    </dgm:pt>
    <dgm:pt modelId="{9DA69AF7-A26C-47EE-9B43-5903A3116611}" type="sibTrans" cxnId="{94862F40-F152-4048-B1B7-876FD94C844D}">
      <dgm:prSet/>
      <dgm:spPr>
        <a:xfrm>
          <a:off x="3238196" y="89"/>
          <a:ext cx="4039207" cy="4039207"/>
        </a:xfrm>
        <a:prstGeom prst="circularArrow">
          <a:avLst>
            <a:gd name="adj1" fmla="val 5193"/>
            <a:gd name="adj2" fmla="val 335399"/>
            <a:gd name="adj3" fmla="val 8213162"/>
            <a:gd name="adj4" fmla="val 6447732"/>
            <a:gd name="adj5" fmla="val 6059"/>
          </a:avLst>
        </a:prstGeom>
        <a:gradFill rotWithShape="0">
          <a:gsLst>
            <a:gs pos="0">
              <a:srgbClr val="E97132">
                <a:hueOff val="3221807"/>
                <a:satOff val="-9246"/>
                <a:lumOff val="-14805"/>
                <a:alphaOff val="0"/>
                <a:satMod val="103000"/>
                <a:lumMod val="102000"/>
                <a:tint val="94000"/>
              </a:srgbClr>
            </a:gs>
            <a:gs pos="50000">
              <a:srgbClr val="E97132">
                <a:hueOff val="3221807"/>
                <a:satOff val="-9246"/>
                <a:lumOff val="-14805"/>
                <a:alphaOff val="0"/>
                <a:satMod val="110000"/>
                <a:lumMod val="100000"/>
                <a:shade val="100000"/>
              </a:srgbClr>
            </a:gs>
            <a:gs pos="100000">
              <a:srgbClr val="E97132">
                <a:hueOff val="3221807"/>
                <a:satOff val="-9246"/>
                <a:lumOff val="-14805"/>
                <a:alphaOff val="0"/>
                <a:lumMod val="99000"/>
                <a:satMod val="120000"/>
                <a:shade val="78000"/>
              </a:srgbClr>
            </a:gs>
          </a:gsLst>
          <a:lin ang="5400000" scaled="0"/>
        </a:gradFill>
        <a:ln>
          <a:noFill/>
        </a:ln>
        <a:effectLst/>
      </dgm:spPr>
      <dgm:t>
        <a:bodyPr/>
        <a:lstStyle/>
        <a:p>
          <a:endParaRPr lang="en-US"/>
        </a:p>
      </dgm:t>
    </dgm:pt>
    <dgm:pt modelId="{A0CE68B6-211E-494B-9AFF-142D872F9F68}">
      <dgm:prSet/>
      <dgm:spPr>
        <a:xfrm>
          <a:off x="4719953" y="3274210"/>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Check if the response aligns with the intent and meets the criteria.</a:t>
          </a:r>
        </a:p>
      </dgm:t>
    </dgm:pt>
    <dgm:pt modelId="{C043DA51-8D53-424E-93E6-19E23066249F}" type="parTrans" cxnId="{1773E0B4-8EE9-46B8-B3F7-0DD83F06FEFD}">
      <dgm:prSet/>
      <dgm:spPr/>
      <dgm:t>
        <a:bodyPr/>
        <a:lstStyle/>
        <a:p>
          <a:endParaRPr lang="en-US"/>
        </a:p>
      </dgm:t>
    </dgm:pt>
    <dgm:pt modelId="{79B20800-205D-44F4-86C4-5507BD96A39C}" type="sibTrans" cxnId="{1773E0B4-8EE9-46B8-B3F7-0DD83F06FEFD}">
      <dgm:prSet/>
      <dgm:spPr/>
      <dgm:t>
        <a:bodyPr/>
        <a:lstStyle/>
        <a:p>
          <a:endParaRPr lang="en-US"/>
        </a:p>
      </dgm:t>
    </dgm:pt>
    <dgm:pt modelId="{E81223C2-51C1-4BC9-AC34-BD08AA439F97}">
      <dgm:prSet/>
      <dgm:spPr>
        <a:xfrm>
          <a:off x="3015314" y="2035718"/>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Refine the prompt</a:t>
          </a:r>
        </a:p>
      </dgm:t>
    </dgm:pt>
    <dgm:pt modelId="{BB00FB9E-4F4E-44B0-BB50-57B62A96624F}" type="parTrans" cxnId="{AD66A833-E1B6-4271-920A-CF7A47C3A32D}">
      <dgm:prSet/>
      <dgm:spPr/>
      <dgm:t>
        <a:bodyPr/>
        <a:lstStyle/>
        <a:p>
          <a:endParaRPr lang="en-US"/>
        </a:p>
      </dgm:t>
    </dgm:pt>
    <dgm:pt modelId="{254BBA57-EE2F-4E8C-A40E-648FFA9AD011}" type="sibTrans" cxnId="{AD66A833-E1B6-4271-920A-CF7A47C3A32D}">
      <dgm:prSet/>
      <dgm:spPr>
        <a:xfrm>
          <a:off x="3238196" y="89"/>
          <a:ext cx="4039207" cy="4039207"/>
        </a:xfrm>
        <a:prstGeom prst="circularArrow">
          <a:avLst>
            <a:gd name="adj1" fmla="val 5193"/>
            <a:gd name="adj2" fmla="val 335399"/>
            <a:gd name="adj3" fmla="val 12300198"/>
            <a:gd name="adj4" fmla="val 10769265"/>
            <a:gd name="adj5" fmla="val 6059"/>
          </a:avLst>
        </a:prstGeom>
        <a:gradFill rotWithShape="0">
          <a:gsLst>
            <a:gs pos="0">
              <a:srgbClr val="E97132">
                <a:hueOff val="4832710"/>
                <a:satOff val="-13870"/>
                <a:lumOff val="-22207"/>
                <a:alphaOff val="0"/>
                <a:satMod val="103000"/>
                <a:lumMod val="102000"/>
                <a:tint val="94000"/>
              </a:srgbClr>
            </a:gs>
            <a:gs pos="50000">
              <a:srgbClr val="E97132">
                <a:hueOff val="4832710"/>
                <a:satOff val="-13870"/>
                <a:lumOff val="-22207"/>
                <a:alphaOff val="0"/>
                <a:satMod val="110000"/>
                <a:lumMod val="100000"/>
                <a:shade val="100000"/>
              </a:srgbClr>
            </a:gs>
            <a:gs pos="100000">
              <a:srgbClr val="E97132">
                <a:hueOff val="4832710"/>
                <a:satOff val="-13870"/>
                <a:lumOff val="-22207"/>
                <a:alphaOff val="0"/>
                <a:lumMod val="99000"/>
                <a:satMod val="120000"/>
                <a:shade val="78000"/>
              </a:srgbClr>
            </a:gs>
          </a:gsLst>
          <a:lin ang="5400000" scaled="0"/>
        </a:gradFill>
        <a:ln>
          <a:noFill/>
        </a:ln>
        <a:effectLst/>
      </dgm:spPr>
      <dgm:t>
        <a:bodyPr/>
        <a:lstStyle/>
        <a:p>
          <a:endParaRPr lang="en-US"/>
        </a:p>
      </dgm:t>
    </dgm:pt>
    <dgm:pt modelId="{07039F58-1381-4119-8268-84F81A4EA825}">
      <dgm:prSet/>
      <dgm:spPr>
        <a:xfrm>
          <a:off x="3015314" y="2035718"/>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Make necessary adjustments based on the evaluation.</a:t>
          </a:r>
        </a:p>
      </dgm:t>
    </dgm:pt>
    <dgm:pt modelId="{8F6A6797-819E-47A4-9FA3-E090B3B93D5B}" type="parTrans" cxnId="{18AE8F1C-7727-4424-89A8-813062A78EC2}">
      <dgm:prSet/>
      <dgm:spPr/>
      <dgm:t>
        <a:bodyPr/>
        <a:lstStyle/>
        <a:p>
          <a:endParaRPr lang="en-US"/>
        </a:p>
      </dgm:t>
    </dgm:pt>
    <dgm:pt modelId="{DC175953-6FE1-450A-BA9F-E69B32D25603}" type="sibTrans" cxnId="{18AE8F1C-7727-4424-89A8-813062A78EC2}">
      <dgm:prSet/>
      <dgm:spPr/>
      <dgm:t>
        <a:bodyPr/>
        <a:lstStyle/>
        <a:p>
          <a:endParaRPr lang="en-US"/>
        </a:p>
      </dgm:t>
    </dgm:pt>
    <dgm:pt modelId="{CADD6937-0B4F-4C98-BC3C-B3B69E987811}">
      <dgm:prSet/>
      <dgm:spPr>
        <a:xfrm>
          <a:off x="3666428" y="31794"/>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Repeat</a:t>
          </a:r>
        </a:p>
      </dgm:t>
    </dgm:pt>
    <dgm:pt modelId="{70CA5479-3CC1-4ADC-98BF-44490BD1EE4B}" type="parTrans" cxnId="{CE6F6200-F393-4EF2-B8BB-FD03EF6CD04A}">
      <dgm:prSet/>
      <dgm:spPr/>
      <dgm:t>
        <a:bodyPr/>
        <a:lstStyle/>
        <a:p>
          <a:endParaRPr lang="en-US"/>
        </a:p>
      </dgm:t>
    </dgm:pt>
    <dgm:pt modelId="{DA359A89-A62F-4D0B-9952-283EAFDF64D7}" type="sibTrans" cxnId="{CE6F6200-F393-4EF2-B8BB-FD03EF6CD04A}">
      <dgm:prSet/>
      <dgm:spPr>
        <a:xfrm>
          <a:off x="3238196" y="89"/>
          <a:ext cx="4039207" cy="4039207"/>
        </a:xfrm>
        <a:prstGeom prst="circularArrow">
          <a:avLst>
            <a:gd name="adj1" fmla="val 5193"/>
            <a:gd name="adj2" fmla="val 335399"/>
            <a:gd name="adj3" fmla="val 16867851"/>
            <a:gd name="adj4" fmla="val 15196750"/>
            <a:gd name="adj5" fmla="val 6059"/>
          </a:avLst>
        </a:prstGeom>
        <a:gradFill rotWithShape="0">
          <a:gsLst>
            <a:gs pos="0">
              <a:srgbClr val="E97132">
                <a:hueOff val="6443614"/>
                <a:satOff val="-18493"/>
                <a:lumOff val="-29609"/>
                <a:alphaOff val="0"/>
                <a:satMod val="103000"/>
                <a:lumMod val="102000"/>
                <a:tint val="94000"/>
              </a:srgbClr>
            </a:gs>
            <a:gs pos="50000">
              <a:srgbClr val="E97132">
                <a:hueOff val="6443614"/>
                <a:satOff val="-18493"/>
                <a:lumOff val="-29609"/>
                <a:alphaOff val="0"/>
                <a:satMod val="110000"/>
                <a:lumMod val="100000"/>
                <a:shade val="100000"/>
              </a:srgbClr>
            </a:gs>
            <a:gs pos="100000">
              <a:srgbClr val="E97132">
                <a:hueOff val="6443614"/>
                <a:satOff val="-18493"/>
                <a:lumOff val="-29609"/>
                <a:alphaOff val="0"/>
                <a:lumMod val="99000"/>
                <a:satMod val="120000"/>
                <a:shade val="78000"/>
              </a:srgbClr>
            </a:gs>
          </a:gsLst>
          <a:lin ang="5400000" scaled="0"/>
        </a:gradFill>
        <a:ln>
          <a:noFill/>
        </a:ln>
        <a:effectLst/>
      </dgm:spPr>
      <dgm:t>
        <a:bodyPr/>
        <a:lstStyle/>
        <a:p>
          <a:endParaRPr lang="en-US"/>
        </a:p>
      </dgm:t>
    </dgm:pt>
    <dgm:pt modelId="{1C7407FF-8B25-4823-B93F-A395083F6648}">
      <dgm:prSet/>
      <dgm:spPr>
        <a:xfrm>
          <a:off x="3666428" y="31794"/>
          <a:ext cx="1075692" cy="1075692"/>
        </a:xfrm>
        <a:prstGeom prst="rect">
          <a:avLst/>
        </a:prstGeom>
        <a:noFill/>
        <a:ln>
          <a:noFill/>
        </a:ln>
        <a:effectLst/>
      </dgm:spPr>
      <dgm:t>
        <a:bodyPr/>
        <a:lstStyle/>
        <a:p>
          <a:pPr>
            <a:buChar char="•"/>
          </a:pPr>
          <a:r>
            <a:rPr lang="en-US" dirty="0">
              <a:solidFill>
                <a:schemeClr val="bg1"/>
              </a:solidFill>
              <a:latin typeface="Aptos" panose="02110004020202020204"/>
              <a:ea typeface="+mn-ea"/>
              <a:cs typeface="+mn-cs"/>
            </a:rPr>
            <a:t>Continue this process until the desired output quality is achieved.</a:t>
          </a:r>
        </a:p>
      </dgm:t>
    </dgm:pt>
    <dgm:pt modelId="{764FE851-84CA-43D1-B97C-42E5D15F94C9}" type="parTrans" cxnId="{0CA6DAE5-6A7A-4DDD-84D0-1BCE14AD2188}">
      <dgm:prSet/>
      <dgm:spPr/>
      <dgm:t>
        <a:bodyPr/>
        <a:lstStyle/>
        <a:p>
          <a:endParaRPr lang="en-US"/>
        </a:p>
      </dgm:t>
    </dgm:pt>
    <dgm:pt modelId="{D5D42FBE-BC61-40E7-AAB1-F8FE8E66A440}" type="sibTrans" cxnId="{0CA6DAE5-6A7A-4DDD-84D0-1BCE14AD2188}">
      <dgm:prSet/>
      <dgm:spPr/>
      <dgm:t>
        <a:bodyPr/>
        <a:lstStyle/>
        <a:p>
          <a:endParaRPr lang="en-US"/>
        </a:p>
      </dgm:t>
    </dgm:pt>
    <dgm:pt modelId="{9F53A919-62C7-4351-8591-AEACC23C8C25}" type="pres">
      <dgm:prSet presAssocID="{EE483AA6-A73D-44F9-9511-8A5D26602F57}" presName="cycle" presStyleCnt="0">
        <dgm:presLayoutVars>
          <dgm:dir/>
          <dgm:resizeHandles val="exact"/>
        </dgm:presLayoutVars>
      </dgm:prSet>
      <dgm:spPr/>
    </dgm:pt>
    <dgm:pt modelId="{0EF89DD3-38F8-49C8-A851-7A0FD566DDEB}" type="pres">
      <dgm:prSet presAssocID="{0DF5678D-2D6F-47CE-9042-E5E9D026AECB}" presName="dummy" presStyleCnt="0"/>
      <dgm:spPr/>
    </dgm:pt>
    <dgm:pt modelId="{4DA0868F-AA61-4ED2-ABCF-33F72B382775}" type="pres">
      <dgm:prSet presAssocID="{0DF5678D-2D6F-47CE-9042-E5E9D026AECB}" presName="node" presStyleLbl="revTx" presStyleIdx="0" presStyleCnt="5">
        <dgm:presLayoutVars>
          <dgm:bulletEnabled val="1"/>
        </dgm:presLayoutVars>
      </dgm:prSet>
      <dgm:spPr/>
    </dgm:pt>
    <dgm:pt modelId="{C1DF3DDC-A4E2-4103-ACE8-95D0885C92EE}" type="pres">
      <dgm:prSet presAssocID="{97543A14-D7B7-40EA-A218-A19E02D1C235}" presName="sibTrans" presStyleLbl="node1" presStyleIdx="0" presStyleCnt="5"/>
      <dgm:spPr/>
    </dgm:pt>
    <dgm:pt modelId="{BE91B2C8-D2C7-48D9-B74E-4C0373F32266}" type="pres">
      <dgm:prSet presAssocID="{30C53806-EC3D-48AB-8E74-7D25ECFC9E40}" presName="dummy" presStyleCnt="0"/>
      <dgm:spPr/>
    </dgm:pt>
    <dgm:pt modelId="{8B8428FE-A340-4AFD-91B8-B6EB6411E937}" type="pres">
      <dgm:prSet presAssocID="{30C53806-EC3D-48AB-8E74-7D25ECFC9E40}" presName="node" presStyleLbl="revTx" presStyleIdx="1" presStyleCnt="5">
        <dgm:presLayoutVars>
          <dgm:bulletEnabled val="1"/>
        </dgm:presLayoutVars>
      </dgm:prSet>
      <dgm:spPr/>
    </dgm:pt>
    <dgm:pt modelId="{05A2EFC1-A863-4DDD-B03B-BC2F77B7429A}" type="pres">
      <dgm:prSet presAssocID="{59E64F0F-6084-4131-A38E-F50186FF366E}" presName="sibTrans" presStyleLbl="node1" presStyleIdx="1" presStyleCnt="5"/>
      <dgm:spPr/>
    </dgm:pt>
    <dgm:pt modelId="{178C2C24-CD84-4019-A3A4-0D2F02E97403}" type="pres">
      <dgm:prSet presAssocID="{4C8AD2E4-367A-4070-A775-3BBD6F29CD55}" presName="dummy" presStyleCnt="0"/>
      <dgm:spPr/>
    </dgm:pt>
    <dgm:pt modelId="{FCA68273-B371-4093-9DED-67AEC1D7F976}" type="pres">
      <dgm:prSet presAssocID="{4C8AD2E4-367A-4070-A775-3BBD6F29CD55}" presName="node" presStyleLbl="revTx" presStyleIdx="2" presStyleCnt="5">
        <dgm:presLayoutVars>
          <dgm:bulletEnabled val="1"/>
        </dgm:presLayoutVars>
      </dgm:prSet>
      <dgm:spPr/>
    </dgm:pt>
    <dgm:pt modelId="{27DEFFC3-66FC-4800-8437-2F82B0CB37DB}" type="pres">
      <dgm:prSet presAssocID="{9DA69AF7-A26C-47EE-9B43-5903A3116611}" presName="sibTrans" presStyleLbl="node1" presStyleIdx="2" presStyleCnt="5"/>
      <dgm:spPr/>
    </dgm:pt>
    <dgm:pt modelId="{A12E9B5B-B497-4BFC-A61D-97A19CDE518B}" type="pres">
      <dgm:prSet presAssocID="{E81223C2-51C1-4BC9-AC34-BD08AA439F97}" presName="dummy" presStyleCnt="0"/>
      <dgm:spPr/>
    </dgm:pt>
    <dgm:pt modelId="{292F6722-52DB-4371-83F8-577F1433B0CF}" type="pres">
      <dgm:prSet presAssocID="{E81223C2-51C1-4BC9-AC34-BD08AA439F97}" presName="node" presStyleLbl="revTx" presStyleIdx="3" presStyleCnt="5">
        <dgm:presLayoutVars>
          <dgm:bulletEnabled val="1"/>
        </dgm:presLayoutVars>
      </dgm:prSet>
      <dgm:spPr/>
    </dgm:pt>
    <dgm:pt modelId="{6AB4FDC3-C22D-4E33-A6C4-AD186C484585}" type="pres">
      <dgm:prSet presAssocID="{254BBA57-EE2F-4E8C-A40E-648FFA9AD011}" presName="sibTrans" presStyleLbl="node1" presStyleIdx="3" presStyleCnt="5"/>
      <dgm:spPr/>
    </dgm:pt>
    <dgm:pt modelId="{E29F34C2-3C2D-4418-B0C6-F169D9D5A14D}" type="pres">
      <dgm:prSet presAssocID="{CADD6937-0B4F-4C98-BC3C-B3B69E987811}" presName="dummy" presStyleCnt="0"/>
      <dgm:spPr/>
    </dgm:pt>
    <dgm:pt modelId="{C2C73B00-8C7B-45BB-85AE-E374C0A4ECD4}" type="pres">
      <dgm:prSet presAssocID="{CADD6937-0B4F-4C98-BC3C-B3B69E987811}" presName="node" presStyleLbl="revTx" presStyleIdx="4" presStyleCnt="5">
        <dgm:presLayoutVars>
          <dgm:bulletEnabled val="1"/>
        </dgm:presLayoutVars>
      </dgm:prSet>
      <dgm:spPr/>
    </dgm:pt>
    <dgm:pt modelId="{58BA4C9C-C738-4CC3-90B7-D3EA20D22156}" type="pres">
      <dgm:prSet presAssocID="{DA359A89-A62F-4D0B-9952-283EAFDF64D7}" presName="sibTrans" presStyleLbl="node1" presStyleIdx="4" presStyleCnt="5"/>
      <dgm:spPr/>
    </dgm:pt>
  </dgm:ptLst>
  <dgm:cxnLst>
    <dgm:cxn modelId="{CE6F6200-F393-4EF2-B8BB-FD03EF6CD04A}" srcId="{EE483AA6-A73D-44F9-9511-8A5D26602F57}" destId="{CADD6937-0B4F-4C98-BC3C-B3B69E987811}" srcOrd="4" destOrd="0" parTransId="{70CA5479-3CC1-4ADC-98BF-44490BD1EE4B}" sibTransId="{DA359A89-A62F-4D0B-9952-283EAFDF64D7}"/>
    <dgm:cxn modelId="{18AE8F1C-7727-4424-89A8-813062A78EC2}" srcId="{E81223C2-51C1-4BC9-AC34-BD08AA439F97}" destId="{07039F58-1381-4119-8268-84F81A4EA825}" srcOrd="0" destOrd="0" parTransId="{8F6A6797-819E-47A4-9FA3-E090B3B93D5B}" sibTransId="{DC175953-6FE1-450A-BA9F-E69B32D25603}"/>
    <dgm:cxn modelId="{91BB612E-2D9D-4DE0-A8FF-CE6C8A947C2A}" srcId="{EE483AA6-A73D-44F9-9511-8A5D26602F57}" destId="{0DF5678D-2D6F-47CE-9042-E5E9D026AECB}" srcOrd="0" destOrd="0" parTransId="{C032777D-2C9B-4745-8DBD-8F8263971D3C}" sibTransId="{97543A14-D7B7-40EA-A218-A19E02D1C235}"/>
    <dgm:cxn modelId="{AD66A833-E1B6-4271-920A-CF7A47C3A32D}" srcId="{EE483AA6-A73D-44F9-9511-8A5D26602F57}" destId="{E81223C2-51C1-4BC9-AC34-BD08AA439F97}" srcOrd="3" destOrd="0" parTransId="{BB00FB9E-4F4E-44B0-BB50-57B62A96624F}" sibTransId="{254BBA57-EE2F-4E8C-A40E-648FFA9AD011}"/>
    <dgm:cxn modelId="{439BC934-9FA4-4EB2-B374-EEB06397CE05}" type="presOf" srcId="{EE483AA6-A73D-44F9-9511-8A5D26602F57}" destId="{9F53A919-62C7-4351-8591-AEACC23C8C25}" srcOrd="0" destOrd="0" presId="urn:microsoft.com/office/officeart/2005/8/layout/cycle1"/>
    <dgm:cxn modelId="{FE5D1E39-F530-44EC-9DF7-9B2BED5796F2}" type="presOf" srcId="{0079C494-A120-45A7-9FF2-C7628E904095}" destId="{8B8428FE-A340-4AFD-91B8-B6EB6411E937}" srcOrd="0" destOrd="1" presId="urn:microsoft.com/office/officeart/2005/8/layout/cycle1"/>
    <dgm:cxn modelId="{94862F40-F152-4048-B1B7-876FD94C844D}" srcId="{EE483AA6-A73D-44F9-9511-8A5D26602F57}" destId="{4C8AD2E4-367A-4070-A775-3BBD6F29CD55}" srcOrd="2" destOrd="0" parTransId="{7953DE78-3DA9-421E-80B3-FC4CABA0028C}" sibTransId="{9DA69AF7-A26C-47EE-9B43-5903A3116611}"/>
    <dgm:cxn modelId="{B2E23F5B-0D7C-4C3B-9D96-790FF18F4048}" type="presOf" srcId="{0DF5678D-2D6F-47CE-9042-E5E9D026AECB}" destId="{4DA0868F-AA61-4ED2-ABCF-33F72B382775}" srcOrd="0" destOrd="0" presId="urn:microsoft.com/office/officeart/2005/8/layout/cycle1"/>
    <dgm:cxn modelId="{BE164C60-95D4-4DBF-9B52-A321D881B0ED}" type="presOf" srcId="{4C8AD2E4-367A-4070-A775-3BBD6F29CD55}" destId="{FCA68273-B371-4093-9DED-67AEC1D7F976}" srcOrd="0" destOrd="0" presId="urn:microsoft.com/office/officeart/2005/8/layout/cycle1"/>
    <dgm:cxn modelId="{743FBD4E-2745-4B39-A6E4-030AFE249518}" type="presOf" srcId="{254BBA57-EE2F-4E8C-A40E-648FFA9AD011}" destId="{6AB4FDC3-C22D-4E33-A6C4-AD186C484585}" srcOrd="0" destOrd="0" presId="urn:microsoft.com/office/officeart/2005/8/layout/cycle1"/>
    <dgm:cxn modelId="{B7D73659-745D-486D-849C-E08E3084AC4F}" srcId="{30C53806-EC3D-48AB-8E74-7D25ECFC9E40}" destId="{0079C494-A120-45A7-9FF2-C7628E904095}" srcOrd="0" destOrd="0" parTransId="{85277C9B-ED8A-475C-B12B-C78F0B264FE2}" sibTransId="{45154D61-F116-46BE-B23F-5096BD1D3EA7}"/>
    <dgm:cxn modelId="{06795C7D-507F-44E4-AD3C-4C6909B5F5DF}" type="presOf" srcId="{A0CE68B6-211E-494B-9AFF-142D872F9F68}" destId="{FCA68273-B371-4093-9DED-67AEC1D7F976}" srcOrd="0" destOrd="1" presId="urn:microsoft.com/office/officeart/2005/8/layout/cycle1"/>
    <dgm:cxn modelId="{7EB96083-61D5-414C-B2A0-042AB1F5ACDD}" type="presOf" srcId="{97543A14-D7B7-40EA-A218-A19E02D1C235}" destId="{C1DF3DDC-A4E2-4103-ACE8-95D0885C92EE}" srcOrd="0" destOrd="0" presId="urn:microsoft.com/office/officeart/2005/8/layout/cycle1"/>
    <dgm:cxn modelId="{874DD385-9C32-480A-8334-7035CDE31B6F}" type="presOf" srcId="{1C7407FF-8B25-4823-B93F-A395083F6648}" destId="{C2C73B00-8C7B-45BB-85AE-E374C0A4ECD4}" srcOrd="0" destOrd="1" presId="urn:microsoft.com/office/officeart/2005/8/layout/cycle1"/>
    <dgm:cxn modelId="{0B29958E-C20C-4192-831C-BBB84F012567}" type="presOf" srcId="{30C53806-EC3D-48AB-8E74-7D25ECFC9E40}" destId="{8B8428FE-A340-4AFD-91B8-B6EB6411E937}" srcOrd="0" destOrd="0" presId="urn:microsoft.com/office/officeart/2005/8/layout/cycle1"/>
    <dgm:cxn modelId="{AD44F5AB-78BC-4F23-A653-DC943647E9D3}" srcId="{EE483AA6-A73D-44F9-9511-8A5D26602F57}" destId="{30C53806-EC3D-48AB-8E74-7D25ECFC9E40}" srcOrd="1" destOrd="0" parTransId="{A8B7D46F-C94B-496A-8091-CE5B98970C60}" sibTransId="{59E64F0F-6084-4131-A38E-F50186FF366E}"/>
    <dgm:cxn modelId="{1773E0B4-8EE9-46B8-B3F7-0DD83F06FEFD}" srcId="{4C8AD2E4-367A-4070-A775-3BBD6F29CD55}" destId="{A0CE68B6-211E-494B-9AFF-142D872F9F68}" srcOrd="0" destOrd="0" parTransId="{C043DA51-8D53-424E-93E6-19E23066249F}" sibTransId="{79B20800-205D-44F4-86C4-5507BD96A39C}"/>
    <dgm:cxn modelId="{1F0A5CBC-3730-4EA9-A89D-D768F05BF9AE}" type="presOf" srcId="{9DA69AF7-A26C-47EE-9B43-5903A3116611}" destId="{27DEFFC3-66FC-4800-8437-2F82B0CB37DB}" srcOrd="0" destOrd="0" presId="urn:microsoft.com/office/officeart/2005/8/layout/cycle1"/>
    <dgm:cxn modelId="{C8523CBF-0436-43C2-9049-937A6BFA2F7D}" type="presOf" srcId="{E81223C2-51C1-4BC9-AC34-BD08AA439F97}" destId="{292F6722-52DB-4371-83F8-577F1433B0CF}" srcOrd="0" destOrd="0" presId="urn:microsoft.com/office/officeart/2005/8/layout/cycle1"/>
    <dgm:cxn modelId="{EC5ADABF-2CD6-4E0C-B806-C4628A4684CA}" srcId="{0DF5678D-2D6F-47CE-9042-E5E9D026AECB}" destId="{90139A06-3148-4ACF-9869-04DD5A7CAAFC}" srcOrd="0" destOrd="0" parTransId="{AA4D2F02-D7B5-4F5B-9814-45922498F7B8}" sibTransId="{B5E1418C-D193-4709-A9F6-21C45E56CF9B}"/>
    <dgm:cxn modelId="{9B9783C7-BD1D-433B-9F66-5F210FCCAC52}" type="presOf" srcId="{59E64F0F-6084-4131-A38E-F50186FF366E}" destId="{05A2EFC1-A863-4DDD-B03B-BC2F77B7429A}" srcOrd="0" destOrd="0" presId="urn:microsoft.com/office/officeart/2005/8/layout/cycle1"/>
    <dgm:cxn modelId="{3E88F2D5-D2B2-4855-A328-51870AE857EF}" type="presOf" srcId="{CADD6937-0B4F-4C98-BC3C-B3B69E987811}" destId="{C2C73B00-8C7B-45BB-85AE-E374C0A4ECD4}" srcOrd="0" destOrd="0" presId="urn:microsoft.com/office/officeart/2005/8/layout/cycle1"/>
    <dgm:cxn modelId="{398800DC-4F9F-4DD9-A355-598FF309B393}" type="presOf" srcId="{07039F58-1381-4119-8268-84F81A4EA825}" destId="{292F6722-52DB-4371-83F8-577F1433B0CF}" srcOrd="0" destOrd="1" presId="urn:microsoft.com/office/officeart/2005/8/layout/cycle1"/>
    <dgm:cxn modelId="{0CA6DAE5-6A7A-4DDD-84D0-1BCE14AD2188}" srcId="{CADD6937-0B4F-4C98-BC3C-B3B69E987811}" destId="{1C7407FF-8B25-4823-B93F-A395083F6648}" srcOrd="0" destOrd="0" parTransId="{764FE851-84CA-43D1-B97C-42E5D15F94C9}" sibTransId="{D5D42FBE-BC61-40E7-AAB1-F8FE8E66A440}"/>
    <dgm:cxn modelId="{609A93E7-F806-434E-B360-6373C341CB97}" type="presOf" srcId="{DA359A89-A62F-4D0B-9952-283EAFDF64D7}" destId="{58BA4C9C-C738-4CC3-90B7-D3EA20D22156}" srcOrd="0" destOrd="0" presId="urn:microsoft.com/office/officeart/2005/8/layout/cycle1"/>
    <dgm:cxn modelId="{7A0B4FF3-C4C4-4A08-987C-CB95ED8EA7E8}" type="presOf" srcId="{90139A06-3148-4ACF-9869-04DD5A7CAAFC}" destId="{4DA0868F-AA61-4ED2-ABCF-33F72B382775}" srcOrd="0" destOrd="1" presId="urn:microsoft.com/office/officeart/2005/8/layout/cycle1"/>
    <dgm:cxn modelId="{2FAB71F1-E88E-4926-B526-3494DE5BA279}" type="presParOf" srcId="{9F53A919-62C7-4351-8591-AEACC23C8C25}" destId="{0EF89DD3-38F8-49C8-A851-7A0FD566DDEB}" srcOrd="0" destOrd="0" presId="urn:microsoft.com/office/officeart/2005/8/layout/cycle1"/>
    <dgm:cxn modelId="{D9E5A405-3C2B-40B8-B950-44D4F59F59AA}" type="presParOf" srcId="{9F53A919-62C7-4351-8591-AEACC23C8C25}" destId="{4DA0868F-AA61-4ED2-ABCF-33F72B382775}" srcOrd="1" destOrd="0" presId="urn:microsoft.com/office/officeart/2005/8/layout/cycle1"/>
    <dgm:cxn modelId="{E31FEF3E-28DC-4870-91BC-C0ED669F28F0}" type="presParOf" srcId="{9F53A919-62C7-4351-8591-AEACC23C8C25}" destId="{C1DF3DDC-A4E2-4103-ACE8-95D0885C92EE}" srcOrd="2" destOrd="0" presId="urn:microsoft.com/office/officeart/2005/8/layout/cycle1"/>
    <dgm:cxn modelId="{A77BBE00-3A16-470D-B230-D19EBE660B4B}" type="presParOf" srcId="{9F53A919-62C7-4351-8591-AEACC23C8C25}" destId="{BE91B2C8-D2C7-48D9-B74E-4C0373F32266}" srcOrd="3" destOrd="0" presId="urn:microsoft.com/office/officeart/2005/8/layout/cycle1"/>
    <dgm:cxn modelId="{0BA663F2-A6DB-4891-A3B2-F5DF5185212D}" type="presParOf" srcId="{9F53A919-62C7-4351-8591-AEACC23C8C25}" destId="{8B8428FE-A340-4AFD-91B8-B6EB6411E937}" srcOrd="4" destOrd="0" presId="urn:microsoft.com/office/officeart/2005/8/layout/cycle1"/>
    <dgm:cxn modelId="{1AC1CEE2-4389-4710-83B8-64DF50D17377}" type="presParOf" srcId="{9F53A919-62C7-4351-8591-AEACC23C8C25}" destId="{05A2EFC1-A863-4DDD-B03B-BC2F77B7429A}" srcOrd="5" destOrd="0" presId="urn:microsoft.com/office/officeart/2005/8/layout/cycle1"/>
    <dgm:cxn modelId="{4F5B1FC9-391F-49DB-B69E-88EF2A635B52}" type="presParOf" srcId="{9F53A919-62C7-4351-8591-AEACC23C8C25}" destId="{178C2C24-CD84-4019-A3A4-0D2F02E97403}" srcOrd="6" destOrd="0" presId="urn:microsoft.com/office/officeart/2005/8/layout/cycle1"/>
    <dgm:cxn modelId="{E6CDEDD7-A625-4DF1-897B-06146AAD074C}" type="presParOf" srcId="{9F53A919-62C7-4351-8591-AEACC23C8C25}" destId="{FCA68273-B371-4093-9DED-67AEC1D7F976}" srcOrd="7" destOrd="0" presId="urn:microsoft.com/office/officeart/2005/8/layout/cycle1"/>
    <dgm:cxn modelId="{82F70D89-8BE2-4555-A59B-FC79DD62BA1C}" type="presParOf" srcId="{9F53A919-62C7-4351-8591-AEACC23C8C25}" destId="{27DEFFC3-66FC-4800-8437-2F82B0CB37DB}" srcOrd="8" destOrd="0" presId="urn:microsoft.com/office/officeart/2005/8/layout/cycle1"/>
    <dgm:cxn modelId="{912CFFD3-A023-406D-A0F6-A59D9F447B44}" type="presParOf" srcId="{9F53A919-62C7-4351-8591-AEACC23C8C25}" destId="{A12E9B5B-B497-4BFC-A61D-97A19CDE518B}" srcOrd="9" destOrd="0" presId="urn:microsoft.com/office/officeart/2005/8/layout/cycle1"/>
    <dgm:cxn modelId="{28EAAE32-9363-4868-BDFA-8C0257132798}" type="presParOf" srcId="{9F53A919-62C7-4351-8591-AEACC23C8C25}" destId="{292F6722-52DB-4371-83F8-577F1433B0CF}" srcOrd="10" destOrd="0" presId="urn:microsoft.com/office/officeart/2005/8/layout/cycle1"/>
    <dgm:cxn modelId="{7F3C939E-1B28-4E1A-B783-A816510314DB}" type="presParOf" srcId="{9F53A919-62C7-4351-8591-AEACC23C8C25}" destId="{6AB4FDC3-C22D-4E33-A6C4-AD186C484585}" srcOrd="11" destOrd="0" presId="urn:microsoft.com/office/officeart/2005/8/layout/cycle1"/>
    <dgm:cxn modelId="{F9FB78A3-B3C5-4C43-BF88-7DB35B110888}" type="presParOf" srcId="{9F53A919-62C7-4351-8591-AEACC23C8C25}" destId="{E29F34C2-3C2D-4418-B0C6-F169D9D5A14D}" srcOrd="12" destOrd="0" presId="urn:microsoft.com/office/officeart/2005/8/layout/cycle1"/>
    <dgm:cxn modelId="{F0B13C3E-7396-40FA-9BA8-3E13C94BBA3B}" type="presParOf" srcId="{9F53A919-62C7-4351-8591-AEACC23C8C25}" destId="{C2C73B00-8C7B-45BB-85AE-E374C0A4ECD4}" srcOrd="13" destOrd="0" presId="urn:microsoft.com/office/officeart/2005/8/layout/cycle1"/>
    <dgm:cxn modelId="{6715CE79-B31A-4CFC-92EF-46B0AB47EAA7}" type="presParOf" srcId="{9F53A919-62C7-4351-8591-AEACC23C8C25}" destId="{58BA4C9C-C738-4CC3-90B7-D3EA20D22156}"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4382A-949A-4011-9247-F686E36AA17E}">
      <dsp:nvSpPr>
        <dsp:cNvPr id="0" name=""/>
        <dsp:cNvSpPr/>
      </dsp:nvSpPr>
      <dsp:spPr>
        <a:xfrm>
          <a:off x="756922" y="2004"/>
          <a:ext cx="1742829" cy="10456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Demand of data driven decision making</a:t>
          </a:r>
          <a:endParaRPr lang="en-US" sz="1700" kern="1200"/>
        </a:p>
      </dsp:txBody>
      <dsp:txXfrm>
        <a:off x="756922" y="2004"/>
        <a:ext cx="1742829" cy="1045697"/>
      </dsp:txXfrm>
    </dsp:sp>
    <dsp:sp modelId="{7C9E5D8E-9649-4AF7-9282-BEB3264F0CC1}">
      <dsp:nvSpPr>
        <dsp:cNvPr id="0" name=""/>
        <dsp:cNvSpPr/>
      </dsp:nvSpPr>
      <dsp:spPr>
        <a:xfrm>
          <a:off x="756922" y="1221985"/>
          <a:ext cx="1742829" cy="10456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Need for automation and efficiency</a:t>
          </a:r>
          <a:endParaRPr lang="en-US" sz="1700" kern="1200"/>
        </a:p>
      </dsp:txBody>
      <dsp:txXfrm>
        <a:off x="756922" y="1221985"/>
        <a:ext cx="1742829" cy="1045697"/>
      </dsp:txXfrm>
    </dsp:sp>
    <dsp:sp modelId="{B62851FF-C82F-4F34-8B14-C5DFCE9BA9D5}">
      <dsp:nvSpPr>
        <dsp:cNvPr id="0" name=""/>
        <dsp:cNvSpPr/>
      </dsp:nvSpPr>
      <dsp:spPr>
        <a:xfrm>
          <a:off x="756922" y="2441966"/>
          <a:ext cx="1742829" cy="10456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Shortage of skilled workers</a:t>
          </a:r>
          <a:endParaRPr lang="en-US" sz="1700" kern="1200"/>
        </a:p>
      </dsp:txBody>
      <dsp:txXfrm>
        <a:off x="756922" y="2441966"/>
        <a:ext cx="1742829" cy="1045697"/>
      </dsp:txXfrm>
    </dsp:sp>
    <dsp:sp modelId="{19FEDF4C-BE74-4733-AFE0-84D841B6C1C9}">
      <dsp:nvSpPr>
        <dsp:cNvPr id="0" name=""/>
        <dsp:cNvSpPr/>
      </dsp:nvSpPr>
      <dsp:spPr>
        <a:xfrm>
          <a:off x="756922" y="3661946"/>
          <a:ext cx="1742829" cy="10456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Increased UX expectations for new generation</a:t>
          </a:r>
          <a:endParaRPr lang="en-US" sz="1700" kern="1200"/>
        </a:p>
      </dsp:txBody>
      <dsp:txXfrm>
        <a:off x="756922" y="3661946"/>
        <a:ext cx="1742829" cy="1045697"/>
      </dsp:txXfrm>
    </dsp:sp>
    <dsp:sp modelId="{E5446A86-859A-413B-AE81-FC7B793F1964}">
      <dsp:nvSpPr>
        <dsp:cNvPr id="0" name=""/>
        <dsp:cNvSpPr/>
      </dsp:nvSpPr>
      <dsp:spPr>
        <a:xfrm>
          <a:off x="756922" y="4881927"/>
          <a:ext cx="1742829" cy="10456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New Markets, revenue models</a:t>
          </a:r>
          <a:endParaRPr lang="en-US" sz="1700" kern="1200"/>
        </a:p>
      </dsp:txBody>
      <dsp:txXfrm>
        <a:off x="756922" y="4881927"/>
        <a:ext cx="1742829" cy="1045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33AB7-AAF0-4A22-BEDD-2028FBE366D5}">
      <dsp:nvSpPr>
        <dsp:cNvPr id="0" name=""/>
        <dsp:cNvSpPr/>
      </dsp:nvSpPr>
      <dsp:spPr>
        <a:xfrm>
          <a:off x="271" y="883771"/>
          <a:ext cx="899226" cy="899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9F2908-16D0-45DB-9A80-39E3E40D1D5C}">
      <dsp:nvSpPr>
        <dsp:cNvPr id="0" name=""/>
        <dsp:cNvSpPr/>
      </dsp:nvSpPr>
      <dsp:spPr>
        <a:xfrm>
          <a:off x="271" y="1911234"/>
          <a:ext cx="2569218" cy="385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IN" sz="1900" kern="1200"/>
            <a:t>Marketing</a:t>
          </a:r>
          <a:endParaRPr lang="en-US" sz="1900" kern="1200"/>
        </a:p>
      </dsp:txBody>
      <dsp:txXfrm>
        <a:off x="271" y="1911234"/>
        <a:ext cx="2569218" cy="385382"/>
      </dsp:txXfrm>
    </dsp:sp>
    <dsp:sp modelId="{475ABE2D-5B22-4C73-8AD3-8F888D31F4E8}">
      <dsp:nvSpPr>
        <dsp:cNvPr id="0" name=""/>
        <dsp:cNvSpPr/>
      </dsp:nvSpPr>
      <dsp:spPr>
        <a:xfrm>
          <a:off x="271" y="2356262"/>
          <a:ext cx="2569218" cy="150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Generating personalized product recommendations</a:t>
          </a:r>
        </a:p>
        <a:p>
          <a:pPr marL="0" lvl="0" indent="0" algn="l" defTabSz="622300">
            <a:lnSpc>
              <a:spcPct val="90000"/>
            </a:lnSpc>
            <a:spcBef>
              <a:spcPct val="0"/>
            </a:spcBef>
            <a:spcAft>
              <a:spcPct val="35000"/>
            </a:spcAft>
            <a:buNone/>
          </a:pPr>
          <a:r>
            <a:rPr lang="en-US" sz="1400" kern="1200" dirty="0"/>
            <a:t>Creating compelling copy and slogans</a:t>
          </a:r>
        </a:p>
        <a:p>
          <a:pPr marL="0" lvl="0" indent="0" algn="l" defTabSz="622300">
            <a:lnSpc>
              <a:spcPct val="90000"/>
            </a:lnSpc>
            <a:spcBef>
              <a:spcPct val="0"/>
            </a:spcBef>
            <a:spcAft>
              <a:spcPct val="35000"/>
            </a:spcAft>
            <a:buNone/>
          </a:pPr>
          <a:r>
            <a:rPr lang="en-US" sz="1400" kern="1200"/>
            <a:t>Automating social media and email marketing</a:t>
          </a:r>
        </a:p>
      </dsp:txBody>
      <dsp:txXfrm>
        <a:off x="271" y="2356262"/>
        <a:ext cx="2569218" cy="1509766"/>
      </dsp:txXfrm>
    </dsp:sp>
    <dsp:sp modelId="{92AEDA60-8A5D-473A-9B50-836EBDAF7058}">
      <dsp:nvSpPr>
        <dsp:cNvPr id="0" name=""/>
        <dsp:cNvSpPr/>
      </dsp:nvSpPr>
      <dsp:spPr>
        <a:xfrm>
          <a:off x="3019103" y="883771"/>
          <a:ext cx="899226" cy="899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F67ACE-08F0-4E91-AE54-48BB76F8CBBA}">
      <dsp:nvSpPr>
        <dsp:cNvPr id="0" name=""/>
        <dsp:cNvSpPr/>
      </dsp:nvSpPr>
      <dsp:spPr>
        <a:xfrm>
          <a:off x="3019103" y="1911234"/>
          <a:ext cx="2569218" cy="385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Science and Medicine</a:t>
          </a:r>
        </a:p>
      </dsp:txBody>
      <dsp:txXfrm>
        <a:off x="3019103" y="1911234"/>
        <a:ext cx="2569218" cy="385382"/>
      </dsp:txXfrm>
    </dsp:sp>
    <dsp:sp modelId="{1E2D43F8-F196-42B9-B1F5-C6A2A50A7959}">
      <dsp:nvSpPr>
        <dsp:cNvPr id="0" name=""/>
        <dsp:cNvSpPr/>
      </dsp:nvSpPr>
      <dsp:spPr>
        <a:xfrm>
          <a:off x="3019103" y="2356262"/>
          <a:ext cx="2569218" cy="150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Extracting insights from scientific papers and databases</a:t>
          </a:r>
        </a:p>
        <a:p>
          <a:pPr marL="0" lvl="0" indent="0" algn="l" defTabSz="622300">
            <a:lnSpc>
              <a:spcPct val="90000"/>
            </a:lnSpc>
            <a:spcBef>
              <a:spcPct val="0"/>
            </a:spcBef>
            <a:spcAft>
              <a:spcPct val="35000"/>
            </a:spcAft>
            <a:buNone/>
          </a:pPr>
          <a:r>
            <a:rPr lang="en-US" sz="1400" kern="1200"/>
            <a:t>Diagnosing and treating diseases based on patients' symptoms and history</a:t>
          </a:r>
        </a:p>
        <a:p>
          <a:pPr marL="0" lvl="0" indent="0" algn="l" defTabSz="622300">
            <a:lnSpc>
              <a:spcPct val="90000"/>
            </a:lnSpc>
            <a:spcBef>
              <a:spcPct val="0"/>
            </a:spcBef>
            <a:spcAft>
              <a:spcPct val="35000"/>
            </a:spcAft>
            <a:buNone/>
          </a:pPr>
          <a:r>
            <a:rPr lang="en-US" sz="1400" kern="1200"/>
            <a:t>Developing and testing new drugs and vaccines</a:t>
          </a:r>
        </a:p>
      </dsp:txBody>
      <dsp:txXfrm>
        <a:off x="3019103" y="2356262"/>
        <a:ext cx="2569218" cy="1509766"/>
      </dsp:txXfrm>
    </dsp:sp>
    <dsp:sp modelId="{0F733D8A-8B6D-4768-8831-4147AE089A17}">
      <dsp:nvSpPr>
        <dsp:cNvPr id="0" name=""/>
        <dsp:cNvSpPr/>
      </dsp:nvSpPr>
      <dsp:spPr>
        <a:xfrm>
          <a:off x="6037935" y="883771"/>
          <a:ext cx="899226" cy="899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3B5481-85BC-4651-93D7-6648C68598A7}">
      <dsp:nvSpPr>
        <dsp:cNvPr id="0" name=""/>
        <dsp:cNvSpPr/>
      </dsp:nvSpPr>
      <dsp:spPr>
        <a:xfrm>
          <a:off x="6037935" y="1911234"/>
          <a:ext cx="2569218" cy="385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kern="1200"/>
            <a:t>Finance</a:t>
          </a:r>
        </a:p>
      </dsp:txBody>
      <dsp:txXfrm>
        <a:off x="6037935" y="1911234"/>
        <a:ext cx="2569218" cy="385382"/>
      </dsp:txXfrm>
    </dsp:sp>
    <dsp:sp modelId="{97B84CA9-E14C-4D04-9CC7-13DD21A25313}">
      <dsp:nvSpPr>
        <dsp:cNvPr id="0" name=""/>
        <dsp:cNvSpPr/>
      </dsp:nvSpPr>
      <dsp:spPr>
        <a:xfrm>
          <a:off x="6037935" y="2356262"/>
          <a:ext cx="2569218" cy="150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Forecasting market trends and risks</a:t>
          </a:r>
        </a:p>
        <a:p>
          <a:pPr marL="0" lvl="0" indent="0" algn="l" defTabSz="622300">
            <a:lnSpc>
              <a:spcPct val="90000"/>
            </a:lnSpc>
            <a:spcBef>
              <a:spcPct val="0"/>
            </a:spcBef>
            <a:spcAft>
              <a:spcPct val="35000"/>
            </a:spcAft>
            <a:buNone/>
          </a:pPr>
          <a:r>
            <a:rPr lang="en-US" sz="1400" kern="1200" dirty="0"/>
            <a:t>Performing sentiment analysis of news and articles</a:t>
          </a:r>
        </a:p>
        <a:p>
          <a:pPr marL="0" lvl="0" indent="0" algn="l" defTabSz="622300">
            <a:lnSpc>
              <a:spcPct val="90000"/>
            </a:lnSpc>
            <a:spcBef>
              <a:spcPct val="0"/>
            </a:spcBef>
            <a:spcAft>
              <a:spcPct val="35000"/>
            </a:spcAft>
            <a:buNone/>
          </a:pPr>
          <a:r>
            <a:rPr lang="en-US" sz="1400" kern="1200"/>
            <a:t>Improving fraud detection and prevention</a:t>
          </a:r>
        </a:p>
      </dsp:txBody>
      <dsp:txXfrm>
        <a:off x="6037935" y="2356262"/>
        <a:ext cx="2569218" cy="1509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9788B-3F05-4DD7-A4FD-43501B73FD1D}">
      <dsp:nvSpPr>
        <dsp:cNvPr id="0" name=""/>
        <dsp:cNvSpPr/>
      </dsp:nvSpPr>
      <dsp:spPr>
        <a:xfrm rot="5400000">
          <a:off x="6077510" y="-2561881"/>
          <a:ext cx="759928" cy="6077623"/>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ptos" panose="02110004020202020204"/>
              <a:ea typeface="+mn-ea"/>
              <a:cs typeface="+mn-cs"/>
            </a:rPr>
            <a:t>This is the core directive of the prompt. It tells the model what you want it to do. For example, "Summarize the following text" provides a clear action for the model.</a:t>
          </a:r>
        </a:p>
      </dsp:txBody>
      <dsp:txXfrm rot="-5400000">
        <a:off x="3418663" y="134063"/>
        <a:ext cx="6040526" cy="685734"/>
      </dsp:txXfrm>
    </dsp:sp>
    <dsp:sp modelId="{D17B8B04-E898-481E-897E-402B0153BF4E}">
      <dsp:nvSpPr>
        <dsp:cNvPr id="0" name=""/>
        <dsp:cNvSpPr/>
      </dsp:nvSpPr>
      <dsp:spPr>
        <a:xfrm>
          <a:off x="0" y="1974"/>
          <a:ext cx="3418663" cy="949911"/>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l" defTabSz="1511300">
            <a:lnSpc>
              <a:spcPct val="90000"/>
            </a:lnSpc>
            <a:spcBef>
              <a:spcPct val="0"/>
            </a:spcBef>
            <a:spcAft>
              <a:spcPct val="35000"/>
            </a:spcAft>
            <a:buNone/>
          </a:pPr>
          <a:r>
            <a:rPr lang="en-US" sz="3400" kern="1200">
              <a:solidFill>
                <a:sysClr val="window" lastClr="FFFFFF"/>
              </a:solidFill>
              <a:latin typeface="Aptos" panose="02110004020202020204"/>
              <a:ea typeface="+mn-ea"/>
              <a:cs typeface="+mn-cs"/>
            </a:rPr>
            <a:t>Instruction</a:t>
          </a:r>
        </a:p>
      </dsp:txBody>
      <dsp:txXfrm>
        <a:off x="46371" y="48345"/>
        <a:ext cx="3325921" cy="857169"/>
      </dsp:txXfrm>
    </dsp:sp>
    <dsp:sp modelId="{DCCC581E-EA65-4072-A5E1-3997BFE83622}">
      <dsp:nvSpPr>
        <dsp:cNvPr id="0" name=""/>
        <dsp:cNvSpPr/>
      </dsp:nvSpPr>
      <dsp:spPr>
        <a:xfrm rot="5400000">
          <a:off x="6077510" y="-1564474"/>
          <a:ext cx="759928" cy="6077623"/>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sp:txBody>
      <dsp:txXfrm rot="-5400000">
        <a:off x="3418663" y="1131470"/>
        <a:ext cx="6040526" cy="685734"/>
      </dsp:txXfrm>
    </dsp:sp>
    <dsp:sp modelId="{34CCE429-BC4F-4A39-8868-0FB95BED6C98}">
      <dsp:nvSpPr>
        <dsp:cNvPr id="0" name=""/>
        <dsp:cNvSpPr/>
      </dsp:nvSpPr>
      <dsp:spPr>
        <a:xfrm>
          <a:off x="0" y="999381"/>
          <a:ext cx="3418663" cy="949911"/>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l" defTabSz="1511300">
            <a:lnSpc>
              <a:spcPct val="90000"/>
            </a:lnSpc>
            <a:spcBef>
              <a:spcPct val="0"/>
            </a:spcBef>
            <a:spcAft>
              <a:spcPct val="35000"/>
            </a:spcAft>
            <a:buNone/>
          </a:pPr>
          <a:r>
            <a:rPr lang="en-US" sz="3400" kern="1200" dirty="0">
              <a:solidFill>
                <a:sysClr val="window" lastClr="FFFFFF"/>
              </a:solidFill>
              <a:latin typeface="Aptos" panose="02110004020202020204"/>
              <a:ea typeface="+mn-ea"/>
              <a:cs typeface="+mn-cs"/>
            </a:rPr>
            <a:t>Context</a:t>
          </a:r>
        </a:p>
      </dsp:txBody>
      <dsp:txXfrm>
        <a:off x="46371" y="1045752"/>
        <a:ext cx="3325921" cy="857169"/>
      </dsp:txXfrm>
    </dsp:sp>
    <dsp:sp modelId="{8CCC4D69-94D7-47EE-A300-619E5C86CA5F}">
      <dsp:nvSpPr>
        <dsp:cNvPr id="0" name=""/>
        <dsp:cNvSpPr/>
      </dsp:nvSpPr>
      <dsp:spPr>
        <a:xfrm rot="5400000">
          <a:off x="6077510" y="-567068"/>
          <a:ext cx="759928" cy="6077623"/>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ptos" panose="02110004020202020204"/>
              <a:ea typeface="+mn-ea"/>
              <a:cs typeface="+mn-cs"/>
            </a:rPr>
            <a:t>This is the specific information or data you want the model to process. It could be a paragraph, a set of numbers, or even a single word.</a:t>
          </a:r>
        </a:p>
      </dsp:txBody>
      <dsp:txXfrm rot="-5400000">
        <a:off x="3418663" y="2128876"/>
        <a:ext cx="6040526" cy="685734"/>
      </dsp:txXfrm>
    </dsp:sp>
    <dsp:sp modelId="{3F39502C-F34A-41C8-B287-9FAD58B2EF1D}">
      <dsp:nvSpPr>
        <dsp:cNvPr id="0" name=""/>
        <dsp:cNvSpPr/>
      </dsp:nvSpPr>
      <dsp:spPr>
        <a:xfrm>
          <a:off x="0" y="1996788"/>
          <a:ext cx="3418663" cy="949911"/>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l" defTabSz="1511300">
            <a:lnSpc>
              <a:spcPct val="90000"/>
            </a:lnSpc>
            <a:spcBef>
              <a:spcPct val="0"/>
            </a:spcBef>
            <a:spcAft>
              <a:spcPct val="35000"/>
            </a:spcAft>
            <a:buNone/>
          </a:pPr>
          <a:r>
            <a:rPr lang="en-US" sz="3400" kern="1200">
              <a:solidFill>
                <a:sysClr val="window" lastClr="FFFFFF"/>
              </a:solidFill>
              <a:latin typeface="Aptos" panose="02110004020202020204"/>
              <a:ea typeface="+mn-ea"/>
              <a:cs typeface="+mn-cs"/>
            </a:rPr>
            <a:t>Input data</a:t>
          </a:r>
        </a:p>
      </dsp:txBody>
      <dsp:txXfrm>
        <a:off x="46371" y="2043159"/>
        <a:ext cx="3325921" cy="857169"/>
      </dsp:txXfrm>
    </dsp:sp>
    <dsp:sp modelId="{18B7A8B6-3C9C-43B1-AB04-1D87BE9D9736}">
      <dsp:nvSpPr>
        <dsp:cNvPr id="0" name=""/>
        <dsp:cNvSpPr/>
      </dsp:nvSpPr>
      <dsp:spPr>
        <a:xfrm rot="5400000">
          <a:off x="6077510" y="430338"/>
          <a:ext cx="759928" cy="6077623"/>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solidFill>
                <a:sysClr val="windowText" lastClr="000000">
                  <a:hueOff val="0"/>
                  <a:satOff val="0"/>
                  <a:lumOff val="0"/>
                  <a:alphaOff val="0"/>
                </a:sysClr>
              </a:solidFill>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sp:txBody>
      <dsp:txXfrm rot="-5400000">
        <a:off x="3418663" y="3126283"/>
        <a:ext cx="6040526" cy="685734"/>
      </dsp:txXfrm>
    </dsp:sp>
    <dsp:sp modelId="{D411C664-178A-462C-A009-6CB191D4E593}">
      <dsp:nvSpPr>
        <dsp:cNvPr id="0" name=""/>
        <dsp:cNvSpPr/>
      </dsp:nvSpPr>
      <dsp:spPr>
        <a:xfrm>
          <a:off x="0" y="2994194"/>
          <a:ext cx="3418663" cy="949911"/>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l" defTabSz="1511300">
            <a:lnSpc>
              <a:spcPct val="90000"/>
            </a:lnSpc>
            <a:spcBef>
              <a:spcPct val="0"/>
            </a:spcBef>
            <a:spcAft>
              <a:spcPct val="35000"/>
            </a:spcAft>
            <a:buNone/>
          </a:pPr>
          <a:r>
            <a:rPr lang="en-US" sz="3400" kern="1200">
              <a:solidFill>
                <a:sysClr val="window" lastClr="FFFFFF"/>
              </a:solidFill>
              <a:latin typeface="Aptos" panose="02110004020202020204"/>
              <a:ea typeface="+mn-ea"/>
              <a:cs typeface="+mn-cs"/>
            </a:rPr>
            <a:t>Output indicator</a:t>
          </a:r>
        </a:p>
      </dsp:txBody>
      <dsp:txXfrm>
        <a:off x="46371" y="3040565"/>
        <a:ext cx="3325921" cy="8571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6BFD4-72C1-4816-A6D4-D20E2000FA40}">
      <dsp:nvSpPr>
        <dsp:cNvPr id="0" name=""/>
        <dsp:cNvSpPr/>
      </dsp:nvSpPr>
      <dsp:spPr>
        <a:xfrm>
          <a:off x="2839" y="162951"/>
          <a:ext cx="1020304" cy="1020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68453-6B34-4DEE-AC99-285E02141EB3}">
      <dsp:nvSpPr>
        <dsp:cNvPr id="0" name=""/>
        <dsp:cNvSpPr/>
      </dsp:nvSpPr>
      <dsp:spPr>
        <a:xfrm>
          <a:off x="2839" y="1348842"/>
          <a:ext cx="2915156" cy="43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b="1" kern="1200">
              <a:solidFill>
                <a:schemeClr val="bg1"/>
              </a:solidFill>
              <a:latin typeface="Aptos" panose="02110004020202020204"/>
              <a:ea typeface="+mn-ea"/>
              <a:cs typeface="+mn-cs"/>
            </a:rPr>
            <a:t>Role-playing</a:t>
          </a:r>
        </a:p>
      </dsp:txBody>
      <dsp:txXfrm>
        <a:off x="2839" y="1348842"/>
        <a:ext cx="2915156" cy="437273"/>
      </dsp:txXfrm>
    </dsp:sp>
    <dsp:sp modelId="{6EC6B8B0-CA9F-4769-A8F6-D79B5A0D5566}">
      <dsp:nvSpPr>
        <dsp:cNvPr id="0" name=""/>
        <dsp:cNvSpPr/>
      </dsp:nvSpPr>
      <dsp:spPr>
        <a:xfrm>
          <a:off x="2839" y="1863133"/>
          <a:ext cx="2915156" cy="2150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By making the model act as a specific entity, like a historian or a scientist, you can get tailored responses. </a:t>
          </a:r>
          <a:r>
            <a:rPr lang="en-US" sz="1700" kern="1200" dirty="0">
              <a:solidFill>
                <a:schemeClr val="bg1"/>
              </a:solidFill>
              <a:latin typeface="Aptos" panose="02110004020202020204"/>
              <a:ea typeface="+mn-ea"/>
              <a:cs typeface="+mn-cs"/>
            </a:rPr>
            <a:t>For example, "As a nutritionist, evaluate the following diet plan" might yield a response grounded in nutritional science.</a:t>
          </a:r>
        </a:p>
      </dsp:txBody>
      <dsp:txXfrm>
        <a:off x="2839" y="1863133"/>
        <a:ext cx="2915156" cy="2150683"/>
      </dsp:txXfrm>
    </dsp:sp>
    <dsp:sp modelId="{162937C4-4CA7-4612-9C02-D6B1AC802535}">
      <dsp:nvSpPr>
        <dsp:cNvPr id="0" name=""/>
        <dsp:cNvSpPr/>
      </dsp:nvSpPr>
      <dsp:spPr>
        <a:xfrm>
          <a:off x="3428148" y="162951"/>
          <a:ext cx="1020304" cy="1020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692C29-57B5-4212-8090-4CBA82750EDF}">
      <dsp:nvSpPr>
        <dsp:cNvPr id="0" name=""/>
        <dsp:cNvSpPr/>
      </dsp:nvSpPr>
      <dsp:spPr>
        <a:xfrm>
          <a:off x="3428148" y="1348842"/>
          <a:ext cx="2915156" cy="43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b="1" kern="1200">
              <a:solidFill>
                <a:schemeClr val="bg1"/>
              </a:solidFill>
              <a:latin typeface="Aptos" panose="02110004020202020204"/>
              <a:ea typeface="+mn-ea"/>
              <a:cs typeface="+mn-cs"/>
            </a:rPr>
            <a:t>Iterative refinement</a:t>
          </a:r>
        </a:p>
      </dsp:txBody>
      <dsp:txXfrm>
        <a:off x="3428148" y="1348842"/>
        <a:ext cx="2915156" cy="437273"/>
      </dsp:txXfrm>
    </dsp:sp>
    <dsp:sp modelId="{A1FBD1DF-1E7B-4302-A448-10F36EDDE8EC}">
      <dsp:nvSpPr>
        <dsp:cNvPr id="0" name=""/>
        <dsp:cNvSpPr/>
      </dsp:nvSpPr>
      <dsp:spPr>
        <a:xfrm>
          <a:off x="3428148" y="1863133"/>
          <a:ext cx="2915156" cy="2150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Start with a broad prompt and gradually refine it based on the model's responses. This iterative process helps in honing the prompt to perfection.</a:t>
          </a:r>
        </a:p>
      </dsp:txBody>
      <dsp:txXfrm>
        <a:off x="3428148" y="1863133"/>
        <a:ext cx="2915156" cy="2150683"/>
      </dsp:txXfrm>
    </dsp:sp>
    <dsp:sp modelId="{46EFC176-4EC7-4E6C-8C83-60539C6D1FB6}">
      <dsp:nvSpPr>
        <dsp:cNvPr id="0" name=""/>
        <dsp:cNvSpPr/>
      </dsp:nvSpPr>
      <dsp:spPr>
        <a:xfrm>
          <a:off x="6853456" y="162951"/>
          <a:ext cx="1020304" cy="10203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17F0E-683A-4A71-BEA6-ECAA93D08984}">
      <dsp:nvSpPr>
        <dsp:cNvPr id="0" name=""/>
        <dsp:cNvSpPr/>
      </dsp:nvSpPr>
      <dsp:spPr>
        <a:xfrm>
          <a:off x="6853456" y="1348842"/>
          <a:ext cx="2915156" cy="43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b="1" kern="1200">
              <a:solidFill>
                <a:schemeClr val="bg1"/>
              </a:solidFill>
              <a:latin typeface="Aptos" panose="02110004020202020204"/>
              <a:ea typeface="+mn-ea"/>
              <a:cs typeface="+mn-cs"/>
            </a:rPr>
            <a:t>Feedback loops</a:t>
          </a:r>
        </a:p>
      </dsp:txBody>
      <dsp:txXfrm>
        <a:off x="6853456" y="1348842"/>
        <a:ext cx="2915156" cy="437273"/>
      </dsp:txXfrm>
    </dsp:sp>
    <dsp:sp modelId="{BC28C84D-D161-4AE5-8C5D-6C079BC86832}">
      <dsp:nvSpPr>
        <dsp:cNvPr id="0" name=""/>
        <dsp:cNvSpPr/>
      </dsp:nvSpPr>
      <dsp:spPr>
        <a:xfrm>
          <a:off x="6853456" y="1863133"/>
          <a:ext cx="2915156" cy="2150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Use the model's outputs to inform and adjust subsequent prompts. This dynamic interaction ensures that the model's responses align more closely with user expectations over time.</a:t>
          </a:r>
        </a:p>
      </dsp:txBody>
      <dsp:txXfrm>
        <a:off x="6853456" y="1863133"/>
        <a:ext cx="2915156" cy="21506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0E5E3-8E0D-458F-B793-A3FC90740A4E}">
      <dsp:nvSpPr>
        <dsp:cNvPr id="0" name=""/>
        <dsp:cNvSpPr/>
      </dsp:nvSpPr>
      <dsp:spPr>
        <a:xfrm>
          <a:off x="5864" y="737781"/>
          <a:ext cx="1011932" cy="10119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EDE28E-90DE-4D6C-A472-31943FED9377}">
      <dsp:nvSpPr>
        <dsp:cNvPr id="0" name=""/>
        <dsp:cNvSpPr/>
      </dsp:nvSpPr>
      <dsp:spPr>
        <a:xfrm>
          <a:off x="5864" y="1873984"/>
          <a:ext cx="2891236" cy="43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solidFill>
                <a:schemeClr val="bg1"/>
              </a:solidFill>
            </a:rPr>
            <a:t>Zero-shot prompting</a:t>
          </a:r>
        </a:p>
      </dsp:txBody>
      <dsp:txXfrm>
        <a:off x="5864" y="1873984"/>
        <a:ext cx="2891236" cy="433685"/>
      </dsp:txXfrm>
    </dsp:sp>
    <dsp:sp modelId="{649FB7FB-A606-4460-A49B-CA7FB4B3294F}">
      <dsp:nvSpPr>
        <dsp:cNvPr id="0" name=""/>
        <dsp:cNvSpPr/>
      </dsp:nvSpPr>
      <dsp:spPr>
        <a:xfrm>
          <a:off x="5864" y="2365470"/>
          <a:ext cx="2891236" cy="1262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solidFill>
                <a:schemeClr val="bg1"/>
              </a:solidFill>
            </a:rPr>
            <a:t>This technique involves providing the model with a task it hasn't seen during its training. It tests the model's ability to generalize and produce relevant outputs without relying on prior examples.</a:t>
          </a:r>
        </a:p>
      </dsp:txBody>
      <dsp:txXfrm>
        <a:off x="5864" y="2365470"/>
        <a:ext cx="2891236" cy="1262329"/>
      </dsp:txXfrm>
    </dsp:sp>
    <dsp:sp modelId="{45B6AD93-3380-4EF1-AFAC-1A4D966DAA94}">
      <dsp:nvSpPr>
        <dsp:cNvPr id="0" name=""/>
        <dsp:cNvSpPr/>
      </dsp:nvSpPr>
      <dsp:spPr>
        <a:xfrm>
          <a:off x="3403066" y="737781"/>
          <a:ext cx="1011932" cy="10119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FC738C-E98D-4FA0-9DF1-2D87AE75543B}">
      <dsp:nvSpPr>
        <dsp:cNvPr id="0" name=""/>
        <dsp:cNvSpPr/>
      </dsp:nvSpPr>
      <dsp:spPr>
        <a:xfrm>
          <a:off x="3403066" y="1873984"/>
          <a:ext cx="2891236" cy="43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solidFill>
                <a:schemeClr val="bg1"/>
              </a:solidFill>
            </a:rPr>
            <a:t>Few-shot prompting/in-context learning</a:t>
          </a:r>
        </a:p>
      </dsp:txBody>
      <dsp:txXfrm>
        <a:off x="3403066" y="1873984"/>
        <a:ext cx="2891236" cy="433685"/>
      </dsp:txXfrm>
    </dsp:sp>
    <dsp:sp modelId="{0B4D4C78-99EF-4058-87FA-1FFD09B138A4}">
      <dsp:nvSpPr>
        <dsp:cNvPr id="0" name=""/>
        <dsp:cNvSpPr/>
      </dsp:nvSpPr>
      <dsp:spPr>
        <a:xfrm>
          <a:off x="3403066" y="2365470"/>
          <a:ext cx="2891236" cy="1262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solidFill>
                <a:schemeClr val="bg1"/>
              </a:solidFill>
            </a:rPr>
            <a:t>Here, the model is given a few examples (shots) to guide its response. By providing context or previous instances, the model can better understand and generate the desired output. For example, showing a model several examples of translated sentences before asking it to translate a new one.</a:t>
          </a:r>
        </a:p>
      </dsp:txBody>
      <dsp:txXfrm>
        <a:off x="3403066" y="2365470"/>
        <a:ext cx="2891236" cy="1262329"/>
      </dsp:txXfrm>
    </dsp:sp>
    <dsp:sp modelId="{52602ADB-69CE-41A5-8861-1AE002E64285}">
      <dsp:nvSpPr>
        <dsp:cNvPr id="0" name=""/>
        <dsp:cNvSpPr/>
      </dsp:nvSpPr>
      <dsp:spPr>
        <a:xfrm>
          <a:off x="6800269" y="737781"/>
          <a:ext cx="1011932" cy="10119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836393-3184-4EB4-9D48-55365457724C}">
      <dsp:nvSpPr>
        <dsp:cNvPr id="0" name=""/>
        <dsp:cNvSpPr/>
      </dsp:nvSpPr>
      <dsp:spPr>
        <a:xfrm>
          <a:off x="6800269" y="1873984"/>
          <a:ext cx="2891236" cy="43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solidFill>
                <a:schemeClr val="bg1"/>
              </a:solidFill>
            </a:rPr>
            <a:t>Chain-of-Thought (CoT)</a:t>
          </a:r>
        </a:p>
      </dsp:txBody>
      <dsp:txXfrm>
        <a:off x="6800269" y="1873984"/>
        <a:ext cx="2891236" cy="433685"/>
      </dsp:txXfrm>
    </dsp:sp>
    <dsp:sp modelId="{459B2BD7-51C7-41DB-9E67-46FC3DF20C92}">
      <dsp:nvSpPr>
        <dsp:cNvPr id="0" name=""/>
        <dsp:cNvSpPr/>
      </dsp:nvSpPr>
      <dsp:spPr>
        <a:xfrm>
          <a:off x="6800269" y="2365470"/>
          <a:ext cx="2891236" cy="1262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solidFill>
                <a:schemeClr val="bg1"/>
              </a:solidFill>
            </a:rPr>
            <a:t>This advanced technique involves guiding the model through a series of reasoning steps. By breaking down a complex task into intermediate steps or "chains of reasoning," the model can achieve better language understanding and more accurate outputs. It's akin to guiding someone step-by-step through a complex math problem.</a:t>
          </a:r>
        </a:p>
      </dsp:txBody>
      <dsp:txXfrm>
        <a:off x="6800269" y="2365470"/>
        <a:ext cx="2891236" cy="12623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0B3AA-324D-4C2C-A119-F2E60C114515}">
      <dsp:nvSpPr>
        <dsp:cNvPr id="0" name=""/>
        <dsp:cNvSpPr/>
      </dsp:nvSpPr>
      <dsp:spPr>
        <a:xfrm>
          <a:off x="2599" y="1091257"/>
          <a:ext cx="748617" cy="748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A285F-D70C-4EFC-9642-3A802CAC127C}">
      <dsp:nvSpPr>
        <dsp:cNvPr id="0" name=""/>
        <dsp:cNvSpPr/>
      </dsp:nvSpPr>
      <dsp:spPr>
        <a:xfrm>
          <a:off x="2599" y="1944029"/>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Clarity is key</a:t>
          </a:r>
        </a:p>
      </dsp:txBody>
      <dsp:txXfrm>
        <a:off x="2599" y="1944029"/>
        <a:ext cx="2138906" cy="320835"/>
      </dsp:txXfrm>
    </dsp:sp>
    <dsp:sp modelId="{040EC705-7CCA-4134-B369-E5BC147BFC98}">
      <dsp:nvSpPr>
        <dsp:cNvPr id="0" name=""/>
        <dsp:cNvSpPr/>
      </dsp:nvSpPr>
      <dsp:spPr>
        <a:xfrm>
          <a:off x="2599" y="2313308"/>
          <a:ext cx="2138906" cy="1200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solidFill>
                <a:schemeClr val="bg1"/>
              </a:solidFill>
            </a:rPr>
            <a:t>Ensure that the prompt is clear and unambiguous. Avoid jargon unless it's necessary for the context.</a:t>
          </a:r>
        </a:p>
      </dsp:txBody>
      <dsp:txXfrm>
        <a:off x="2599" y="2313308"/>
        <a:ext cx="2138906" cy="1200142"/>
      </dsp:txXfrm>
    </dsp:sp>
    <dsp:sp modelId="{596B8757-F6E3-493F-82CE-8B3E3368234E}">
      <dsp:nvSpPr>
        <dsp:cNvPr id="0" name=""/>
        <dsp:cNvSpPr/>
      </dsp:nvSpPr>
      <dsp:spPr>
        <a:xfrm>
          <a:off x="2515814" y="1091257"/>
          <a:ext cx="748617" cy="748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0898EE-B0DE-4426-915C-2A750CC40360}">
      <dsp:nvSpPr>
        <dsp:cNvPr id="0" name=""/>
        <dsp:cNvSpPr/>
      </dsp:nvSpPr>
      <dsp:spPr>
        <a:xfrm>
          <a:off x="2515814" y="1944029"/>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Try role-playing</a:t>
          </a:r>
        </a:p>
      </dsp:txBody>
      <dsp:txXfrm>
        <a:off x="2515814" y="1944029"/>
        <a:ext cx="2138906" cy="320835"/>
      </dsp:txXfrm>
    </dsp:sp>
    <dsp:sp modelId="{A1516148-1F6E-4C72-9E47-0D5CB8AB2F2D}">
      <dsp:nvSpPr>
        <dsp:cNvPr id="0" name=""/>
        <dsp:cNvSpPr/>
      </dsp:nvSpPr>
      <dsp:spPr>
        <a:xfrm>
          <a:off x="2515814" y="2313308"/>
          <a:ext cx="2138906" cy="1200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solidFill>
                <a:schemeClr val="bg1"/>
              </a:solidFill>
            </a:rPr>
            <a:t>Making the model assume a specific role can yield more tailored responses.</a:t>
          </a:r>
        </a:p>
      </dsp:txBody>
      <dsp:txXfrm>
        <a:off x="2515814" y="2313308"/>
        <a:ext cx="2138906" cy="1200142"/>
      </dsp:txXfrm>
    </dsp:sp>
    <dsp:sp modelId="{89CF9F7B-68B2-4E78-9B5F-09771AC0C73A}">
      <dsp:nvSpPr>
        <dsp:cNvPr id="0" name=""/>
        <dsp:cNvSpPr/>
      </dsp:nvSpPr>
      <dsp:spPr>
        <a:xfrm>
          <a:off x="5029029" y="1091257"/>
          <a:ext cx="748617" cy="748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B2604-B027-4F28-8E64-55743FBF1C9E}">
      <dsp:nvSpPr>
        <dsp:cNvPr id="0" name=""/>
        <dsp:cNvSpPr/>
      </dsp:nvSpPr>
      <dsp:spPr>
        <a:xfrm>
          <a:off x="5029029" y="1944029"/>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Use constraints</a:t>
          </a:r>
        </a:p>
      </dsp:txBody>
      <dsp:txXfrm>
        <a:off x="5029029" y="1944029"/>
        <a:ext cx="2138906" cy="320835"/>
      </dsp:txXfrm>
    </dsp:sp>
    <dsp:sp modelId="{AE08F025-5AD5-4C0F-9A3E-D9FC6EA1C263}">
      <dsp:nvSpPr>
        <dsp:cNvPr id="0" name=""/>
        <dsp:cNvSpPr/>
      </dsp:nvSpPr>
      <dsp:spPr>
        <a:xfrm>
          <a:off x="5029029" y="2313308"/>
          <a:ext cx="2138906" cy="1200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solidFill>
                <a:schemeClr val="bg1"/>
              </a:solidFill>
            </a:rPr>
            <a:t>Setting boundaries or constraints can help guide the model towards the desired output. For instance, "Describe the Eiffel Tower in three sentences" provides a clear length constraint.</a:t>
          </a:r>
        </a:p>
      </dsp:txBody>
      <dsp:txXfrm>
        <a:off x="5029029" y="2313308"/>
        <a:ext cx="2138906" cy="1200142"/>
      </dsp:txXfrm>
    </dsp:sp>
    <dsp:sp modelId="{D1B7D6AD-15E3-48B5-81D9-B31FB5DFD780}">
      <dsp:nvSpPr>
        <dsp:cNvPr id="0" name=""/>
        <dsp:cNvSpPr/>
      </dsp:nvSpPr>
      <dsp:spPr>
        <a:xfrm>
          <a:off x="7542244" y="1091257"/>
          <a:ext cx="748617" cy="7486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EE7793-0C7A-4DD8-B24B-E36CB3E8410F}">
      <dsp:nvSpPr>
        <dsp:cNvPr id="0" name=""/>
        <dsp:cNvSpPr/>
      </dsp:nvSpPr>
      <dsp:spPr>
        <a:xfrm>
          <a:off x="7542244" y="1944029"/>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solidFill>
                <a:schemeClr val="bg1"/>
              </a:solidFill>
            </a:rPr>
            <a:t>Avoid leading questions</a:t>
          </a:r>
        </a:p>
      </dsp:txBody>
      <dsp:txXfrm>
        <a:off x="7542244" y="1944029"/>
        <a:ext cx="2138906" cy="320835"/>
      </dsp:txXfrm>
    </dsp:sp>
    <dsp:sp modelId="{623E6C2F-E051-45E5-B767-2214B59424DD}">
      <dsp:nvSpPr>
        <dsp:cNvPr id="0" name=""/>
        <dsp:cNvSpPr/>
      </dsp:nvSpPr>
      <dsp:spPr>
        <a:xfrm>
          <a:off x="7542244" y="2313308"/>
          <a:ext cx="2138906" cy="1200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solidFill>
                <a:schemeClr val="bg1"/>
              </a:solidFill>
            </a:rPr>
            <a:t>Leading questions can bias the model's output. It's essential to remain neutral to get an unbiased response.</a:t>
          </a:r>
        </a:p>
      </dsp:txBody>
      <dsp:txXfrm>
        <a:off x="7542244" y="2313308"/>
        <a:ext cx="2138906" cy="12001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0868F-AA61-4ED2-ABCF-33F72B382775}">
      <dsp:nvSpPr>
        <dsp:cNvPr id="0" name=""/>
        <dsp:cNvSpPr/>
      </dsp:nvSpPr>
      <dsp:spPr>
        <a:xfrm>
          <a:off x="5369002" y="34932"/>
          <a:ext cx="1192854" cy="119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1"/>
              </a:solidFill>
              <a:latin typeface="Aptos" panose="02110004020202020204"/>
              <a:ea typeface="+mn-ea"/>
              <a:cs typeface="+mn-cs"/>
            </a:rPr>
            <a:t>Draft the initial prompt</a:t>
          </a:r>
        </a:p>
        <a:p>
          <a:pPr marL="57150" lvl="1" indent="-57150" algn="l" defTabSz="444500">
            <a:lnSpc>
              <a:spcPct val="90000"/>
            </a:lnSpc>
            <a:spcBef>
              <a:spcPct val="0"/>
            </a:spcBef>
            <a:spcAft>
              <a:spcPct val="15000"/>
            </a:spcAft>
            <a:buChar char="•"/>
          </a:pPr>
          <a:r>
            <a:rPr lang="en-US" sz="1000" kern="1200">
              <a:solidFill>
                <a:schemeClr val="bg1"/>
              </a:solidFill>
              <a:latin typeface="Aptos" panose="02110004020202020204"/>
              <a:ea typeface="+mn-ea"/>
              <a:cs typeface="+mn-cs"/>
            </a:rPr>
            <a:t>Based on the task at hand and the desired output.</a:t>
          </a:r>
        </a:p>
      </dsp:txBody>
      <dsp:txXfrm>
        <a:off x="5369002" y="34932"/>
        <a:ext cx="1192854" cy="1192854"/>
      </dsp:txXfrm>
    </dsp:sp>
    <dsp:sp modelId="{C1DF3DDC-A4E2-4103-ACE8-95D0885C92EE}">
      <dsp:nvSpPr>
        <dsp:cNvPr id="0" name=""/>
        <dsp:cNvSpPr/>
      </dsp:nvSpPr>
      <dsp:spPr>
        <a:xfrm>
          <a:off x="2564022" y="548"/>
          <a:ext cx="4471037" cy="4471037"/>
        </a:xfrm>
        <a:prstGeom prst="circularArrow">
          <a:avLst>
            <a:gd name="adj1" fmla="val 5193"/>
            <a:gd name="adj2" fmla="val 335399"/>
            <a:gd name="adj3" fmla="val 21295337"/>
            <a:gd name="adj4" fmla="val 19764403"/>
            <a:gd name="adj5" fmla="val 6059"/>
          </a:avLst>
        </a:prstGeom>
        <a:gradFill rotWithShape="0">
          <a:gsLst>
            <a:gs pos="0">
              <a:srgbClr val="E97132">
                <a:hueOff val="0"/>
                <a:satOff val="0"/>
                <a:lumOff val="0"/>
                <a:alphaOff val="0"/>
                <a:satMod val="103000"/>
                <a:lumMod val="102000"/>
                <a:tint val="94000"/>
              </a:srgbClr>
            </a:gs>
            <a:gs pos="50000">
              <a:srgbClr val="E97132">
                <a:hueOff val="0"/>
                <a:satOff val="0"/>
                <a:lumOff val="0"/>
                <a:alphaOff val="0"/>
                <a:satMod val="110000"/>
                <a:lumMod val="100000"/>
                <a:shade val="100000"/>
              </a:srgbClr>
            </a:gs>
            <a:gs pos="100000">
              <a:srgbClr val="E97132">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8428FE-A340-4AFD-91B8-B6EB6411E937}">
      <dsp:nvSpPr>
        <dsp:cNvPr id="0" name=""/>
        <dsp:cNvSpPr/>
      </dsp:nvSpPr>
      <dsp:spPr>
        <a:xfrm>
          <a:off x="6089561" y="2252584"/>
          <a:ext cx="1192854" cy="119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solidFill>
                <a:schemeClr val="bg1"/>
              </a:solidFill>
              <a:latin typeface="Aptos" panose="02110004020202020204"/>
              <a:ea typeface="+mn-ea"/>
              <a:cs typeface="+mn-cs"/>
            </a:rPr>
            <a:t>Test the prompt</a:t>
          </a:r>
        </a:p>
        <a:p>
          <a:pPr marL="57150" lvl="1" indent="-57150" algn="l" defTabSz="444500">
            <a:lnSpc>
              <a:spcPct val="90000"/>
            </a:lnSpc>
            <a:spcBef>
              <a:spcPct val="0"/>
            </a:spcBef>
            <a:spcAft>
              <a:spcPct val="15000"/>
            </a:spcAft>
            <a:buChar char="•"/>
          </a:pPr>
          <a:r>
            <a:rPr lang="en-US" sz="1000" kern="1200">
              <a:solidFill>
                <a:schemeClr val="bg1"/>
              </a:solidFill>
              <a:latin typeface="Aptos" panose="02110004020202020204"/>
              <a:ea typeface="+mn-ea"/>
              <a:cs typeface="+mn-cs"/>
            </a:rPr>
            <a:t>Use the AI model to generate a response.</a:t>
          </a:r>
        </a:p>
      </dsp:txBody>
      <dsp:txXfrm>
        <a:off x="6089561" y="2252584"/>
        <a:ext cx="1192854" cy="1192854"/>
      </dsp:txXfrm>
    </dsp:sp>
    <dsp:sp modelId="{05A2EFC1-A863-4DDD-B03B-BC2F77B7429A}">
      <dsp:nvSpPr>
        <dsp:cNvPr id="0" name=""/>
        <dsp:cNvSpPr/>
      </dsp:nvSpPr>
      <dsp:spPr>
        <a:xfrm>
          <a:off x="2564022" y="548"/>
          <a:ext cx="4471037" cy="4471037"/>
        </a:xfrm>
        <a:prstGeom prst="circularArrow">
          <a:avLst>
            <a:gd name="adj1" fmla="val 5193"/>
            <a:gd name="adj2" fmla="val 335399"/>
            <a:gd name="adj3" fmla="val 4016869"/>
            <a:gd name="adj4" fmla="val 2251439"/>
            <a:gd name="adj5" fmla="val 6059"/>
          </a:avLst>
        </a:prstGeom>
        <a:gradFill rotWithShape="0">
          <a:gsLst>
            <a:gs pos="0">
              <a:srgbClr val="E97132">
                <a:hueOff val="1610903"/>
                <a:satOff val="-4623"/>
                <a:lumOff val="-7402"/>
                <a:alphaOff val="0"/>
                <a:satMod val="103000"/>
                <a:lumMod val="102000"/>
                <a:tint val="94000"/>
              </a:srgbClr>
            </a:gs>
            <a:gs pos="50000">
              <a:srgbClr val="E97132">
                <a:hueOff val="1610903"/>
                <a:satOff val="-4623"/>
                <a:lumOff val="-7402"/>
                <a:alphaOff val="0"/>
                <a:satMod val="110000"/>
                <a:lumMod val="100000"/>
                <a:shade val="100000"/>
              </a:srgbClr>
            </a:gs>
            <a:gs pos="100000">
              <a:srgbClr val="E97132">
                <a:hueOff val="1610903"/>
                <a:satOff val="-4623"/>
                <a:lumOff val="-7402"/>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CA68273-B371-4093-9DED-67AEC1D7F976}">
      <dsp:nvSpPr>
        <dsp:cNvPr id="0" name=""/>
        <dsp:cNvSpPr/>
      </dsp:nvSpPr>
      <dsp:spPr>
        <a:xfrm>
          <a:off x="4203114" y="3623168"/>
          <a:ext cx="1192854" cy="119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solidFill>
                <a:schemeClr val="bg1"/>
              </a:solidFill>
              <a:latin typeface="Aptos" panose="02110004020202020204"/>
              <a:ea typeface="+mn-ea"/>
              <a:cs typeface="+mn-cs"/>
            </a:rPr>
            <a:t>Evaluate the output</a:t>
          </a:r>
        </a:p>
        <a:p>
          <a:pPr marL="57150" lvl="1" indent="-57150" algn="l" defTabSz="444500">
            <a:lnSpc>
              <a:spcPct val="90000"/>
            </a:lnSpc>
            <a:spcBef>
              <a:spcPct val="0"/>
            </a:spcBef>
            <a:spcAft>
              <a:spcPct val="15000"/>
            </a:spcAft>
            <a:buChar char="•"/>
          </a:pPr>
          <a:r>
            <a:rPr lang="en-US" sz="1000" kern="1200">
              <a:solidFill>
                <a:schemeClr val="bg1"/>
              </a:solidFill>
              <a:latin typeface="Aptos" panose="02110004020202020204"/>
              <a:ea typeface="+mn-ea"/>
              <a:cs typeface="+mn-cs"/>
            </a:rPr>
            <a:t>Check if the response aligns with the intent and meets the criteria.</a:t>
          </a:r>
        </a:p>
      </dsp:txBody>
      <dsp:txXfrm>
        <a:off x="4203114" y="3623168"/>
        <a:ext cx="1192854" cy="1192854"/>
      </dsp:txXfrm>
    </dsp:sp>
    <dsp:sp modelId="{27DEFFC3-66FC-4800-8437-2F82B0CB37DB}">
      <dsp:nvSpPr>
        <dsp:cNvPr id="0" name=""/>
        <dsp:cNvSpPr/>
      </dsp:nvSpPr>
      <dsp:spPr>
        <a:xfrm>
          <a:off x="2564022" y="548"/>
          <a:ext cx="4471037" cy="4471037"/>
        </a:xfrm>
        <a:prstGeom prst="circularArrow">
          <a:avLst>
            <a:gd name="adj1" fmla="val 5193"/>
            <a:gd name="adj2" fmla="val 335399"/>
            <a:gd name="adj3" fmla="val 8213162"/>
            <a:gd name="adj4" fmla="val 6447732"/>
            <a:gd name="adj5" fmla="val 6059"/>
          </a:avLst>
        </a:prstGeom>
        <a:gradFill rotWithShape="0">
          <a:gsLst>
            <a:gs pos="0">
              <a:srgbClr val="E97132">
                <a:hueOff val="3221807"/>
                <a:satOff val="-9246"/>
                <a:lumOff val="-14805"/>
                <a:alphaOff val="0"/>
                <a:satMod val="103000"/>
                <a:lumMod val="102000"/>
                <a:tint val="94000"/>
              </a:srgbClr>
            </a:gs>
            <a:gs pos="50000">
              <a:srgbClr val="E97132">
                <a:hueOff val="3221807"/>
                <a:satOff val="-9246"/>
                <a:lumOff val="-14805"/>
                <a:alphaOff val="0"/>
                <a:satMod val="110000"/>
                <a:lumMod val="100000"/>
                <a:shade val="100000"/>
              </a:srgbClr>
            </a:gs>
            <a:gs pos="100000">
              <a:srgbClr val="E97132">
                <a:hueOff val="3221807"/>
                <a:satOff val="-9246"/>
                <a:lumOff val="-14805"/>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92F6722-52DB-4371-83F8-577F1433B0CF}">
      <dsp:nvSpPr>
        <dsp:cNvPr id="0" name=""/>
        <dsp:cNvSpPr/>
      </dsp:nvSpPr>
      <dsp:spPr>
        <a:xfrm>
          <a:off x="2316666" y="2252584"/>
          <a:ext cx="1192854" cy="119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solidFill>
                <a:schemeClr val="bg1"/>
              </a:solidFill>
              <a:latin typeface="Aptos" panose="02110004020202020204"/>
              <a:ea typeface="+mn-ea"/>
              <a:cs typeface="+mn-cs"/>
            </a:rPr>
            <a:t>Refine the prompt</a:t>
          </a:r>
        </a:p>
        <a:p>
          <a:pPr marL="57150" lvl="1" indent="-57150" algn="l" defTabSz="444500">
            <a:lnSpc>
              <a:spcPct val="90000"/>
            </a:lnSpc>
            <a:spcBef>
              <a:spcPct val="0"/>
            </a:spcBef>
            <a:spcAft>
              <a:spcPct val="15000"/>
            </a:spcAft>
            <a:buChar char="•"/>
          </a:pPr>
          <a:r>
            <a:rPr lang="en-US" sz="1000" kern="1200">
              <a:solidFill>
                <a:schemeClr val="bg1"/>
              </a:solidFill>
              <a:latin typeface="Aptos" panose="02110004020202020204"/>
              <a:ea typeface="+mn-ea"/>
              <a:cs typeface="+mn-cs"/>
            </a:rPr>
            <a:t>Make necessary adjustments based on the evaluation.</a:t>
          </a:r>
        </a:p>
      </dsp:txBody>
      <dsp:txXfrm>
        <a:off x="2316666" y="2252584"/>
        <a:ext cx="1192854" cy="1192854"/>
      </dsp:txXfrm>
    </dsp:sp>
    <dsp:sp modelId="{6AB4FDC3-C22D-4E33-A6C4-AD186C484585}">
      <dsp:nvSpPr>
        <dsp:cNvPr id="0" name=""/>
        <dsp:cNvSpPr/>
      </dsp:nvSpPr>
      <dsp:spPr>
        <a:xfrm>
          <a:off x="2564022" y="548"/>
          <a:ext cx="4471037" cy="4471037"/>
        </a:xfrm>
        <a:prstGeom prst="circularArrow">
          <a:avLst>
            <a:gd name="adj1" fmla="val 5193"/>
            <a:gd name="adj2" fmla="val 335399"/>
            <a:gd name="adj3" fmla="val 12300198"/>
            <a:gd name="adj4" fmla="val 10769265"/>
            <a:gd name="adj5" fmla="val 6059"/>
          </a:avLst>
        </a:prstGeom>
        <a:gradFill rotWithShape="0">
          <a:gsLst>
            <a:gs pos="0">
              <a:srgbClr val="E97132">
                <a:hueOff val="4832710"/>
                <a:satOff val="-13870"/>
                <a:lumOff val="-22207"/>
                <a:alphaOff val="0"/>
                <a:satMod val="103000"/>
                <a:lumMod val="102000"/>
                <a:tint val="94000"/>
              </a:srgbClr>
            </a:gs>
            <a:gs pos="50000">
              <a:srgbClr val="E97132">
                <a:hueOff val="4832710"/>
                <a:satOff val="-13870"/>
                <a:lumOff val="-22207"/>
                <a:alphaOff val="0"/>
                <a:satMod val="110000"/>
                <a:lumMod val="100000"/>
                <a:shade val="100000"/>
              </a:srgbClr>
            </a:gs>
            <a:gs pos="100000">
              <a:srgbClr val="E97132">
                <a:hueOff val="4832710"/>
                <a:satOff val="-13870"/>
                <a:lumOff val="-22207"/>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2C73B00-8C7B-45BB-85AE-E374C0A4ECD4}">
      <dsp:nvSpPr>
        <dsp:cNvPr id="0" name=""/>
        <dsp:cNvSpPr/>
      </dsp:nvSpPr>
      <dsp:spPr>
        <a:xfrm>
          <a:off x="3037225" y="34932"/>
          <a:ext cx="1192854" cy="119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solidFill>
                <a:schemeClr val="bg1"/>
              </a:solidFill>
              <a:latin typeface="Aptos" panose="02110004020202020204"/>
              <a:ea typeface="+mn-ea"/>
              <a:cs typeface="+mn-cs"/>
            </a:rPr>
            <a:t>Repeat</a:t>
          </a:r>
        </a:p>
        <a:p>
          <a:pPr marL="57150" lvl="1" indent="-57150" algn="l" defTabSz="444500">
            <a:lnSpc>
              <a:spcPct val="90000"/>
            </a:lnSpc>
            <a:spcBef>
              <a:spcPct val="0"/>
            </a:spcBef>
            <a:spcAft>
              <a:spcPct val="15000"/>
            </a:spcAft>
            <a:buChar char="•"/>
          </a:pPr>
          <a:r>
            <a:rPr lang="en-US" sz="1000" kern="1200" dirty="0">
              <a:solidFill>
                <a:schemeClr val="bg1"/>
              </a:solidFill>
              <a:latin typeface="Aptos" panose="02110004020202020204"/>
              <a:ea typeface="+mn-ea"/>
              <a:cs typeface="+mn-cs"/>
            </a:rPr>
            <a:t>Continue this process until the desired output quality is achieved.</a:t>
          </a:r>
        </a:p>
      </dsp:txBody>
      <dsp:txXfrm>
        <a:off x="3037225" y="34932"/>
        <a:ext cx="1192854" cy="1192854"/>
      </dsp:txXfrm>
    </dsp:sp>
    <dsp:sp modelId="{58BA4C9C-C738-4CC3-90B7-D3EA20D22156}">
      <dsp:nvSpPr>
        <dsp:cNvPr id="0" name=""/>
        <dsp:cNvSpPr/>
      </dsp:nvSpPr>
      <dsp:spPr>
        <a:xfrm>
          <a:off x="2564022" y="548"/>
          <a:ext cx="4471037" cy="4471037"/>
        </a:xfrm>
        <a:prstGeom prst="circularArrow">
          <a:avLst>
            <a:gd name="adj1" fmla="val 5193"/>
            <a:gd name="adj2" fmla="val 335399"/>
            <a:gd name="adj3" fmla="val 16867851"/>
            <a:gd name="adj4" fmla="val 15196750"/>
            <a:gd name="adj5" fmla="val 6059"/>
          </a:avLst>
        </a:prstGeom>
        <a:gradFill rotWithShape="0">
          <a:gsLst>
            <a:gs pos="0">
              <a:srgbClr val="E97132">
                <a:hueOff val="6443614"/>
                <a:satOff val="-18493"/>
                <a:lumOff val="-29609"/>
                <a:alphaOff val="0"/>
                <a:satMod val="103000"/>
                <a:lumMod val="102000"/>
                <a:tint val="94000"/>
              </a:srgbClr>
            </a:gs>
            <a:gs pos="50000">
              <a:srgbClr val="E97132">
                <a:hueOff val="6443614"/>
                <a:satOff val="-18493"/>
                <a:lumOff val="-29609"/>
                <a:alphaOff val="0"/>
                <a:satMod val="110000"/>
                <a:lumMod val="100000"/>
                <a:shade val="100000"/>
              </a:srgbClr>
            </a:gs>
            <a:gs pos="100000">
              <a:srgbClr val="E97132">
                <a:hueOff val="6443614"/>
                <a:satOff val="-18493"/>
                <a:lumOff val="-29609"/>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1C2267-2CC0-4F50-983C-2ADB6B5D42A2}"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151C5-3377-42CB-9983-53D7D286F043}" type="slidenum">
              <a:rPr lang="en-US" smtClean="0"/>
              <a:t>‹#›</a:t>
            </a:fld>
            <a:endParaRPr lang="en-US"/>
          </a:p>
        </p:txBody>
      </p:sp>
    </p:spTree>
    <p:extLst>
      <p:ext uri="{BB962C8B-B14F-4D97-AF65-F5344CB8AC3E}">
        <p14:creationId xmlns:p14="http://schemas.microsoft.com/office/powerpoint/2010/main" val="4265759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4065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684562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462706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20068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4220483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576895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772651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50006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532666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829262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097362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Recruiters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Recruiters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Recruiters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a:t>AI &amp; Data for Recruiters</a:t>
            </a:r>
            <a:endParaRPr lang="en-US" dirty="0"/>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2023</a:t>
            </a:r>
            <a:endParaRPr lang="en-US" dirty="0"/>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460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a:t>AI &amp; Data for Recruiters</a:t>
            </a:r>
            <a:endParaRPr lang="en-US" dirty="0"/>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a:effectLst>
                  <a:outerShdw blurRad="38100" dist="38100" dir="2700000" algn="tl">
                    <a:srgbClr val="000000">
                      <a:alpha val="43137"/>
                    </a:srgbClr>
                  </a:outerShdw>
                </a:effectLst>
              </a:rPr>
              <a:t>AI &amp; Data for Recruiters</a:t>
            </a:r>
            <a:endParaRPr lang="en-US" dirty="0">
              <a:effectLst>
                <a:outerShdw blurRad="38100" dist="38100" dir="2700000" algn="tl">
                  <a:srgbClr val="000000">
                    <a:alpha val="43137"/>
                  </a:srgbClr>
                </a:outerShdw>
              </a:effectLst>
            </a:endParaRP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AI &amp; Data for Recruiters</a:t>
            </a:r>
            <a:endParaRPr lang="en-US" dirty="0">
              <a:effectLst>
                <a:outerShdw blurRad="38100" dist="38100" dir="2700000" algn="tl">
                  <a:srgbClr val="000000">
                    <a:alpha val="43137"/>
                  </a:srgbClr>
                </a:outerShdw>
              </a:effectLst>
            </a:endParaRP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2023</a:t>
            </a:r>
            <a:endParaRPr lang="en-US" dirty="0">
              <a:effectLst>
                <a:outerShdw blurRad="38100" dist="38100" dir="2700000" algn="tl">
                  <a:srgbClr val="000000">
                    <a:alpha val="43137"/>
                  </a:srgbClr>
                </a:outerShdw>
              </a:effectLst>
            </a:endParaRP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AI &amp; Data for Recruiters</a:t>
            </a:r>
            <a:endParaRPr lang="en-US" dirty="0"/>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AI &amp; Data for Recruiters</a:t>
            </a:r>
            <a:endParaRPr lang="en-US" dirty="0"/>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AI &amp; Data for Recruiters</a:t>
            </a:r>
            <a:endParaRPr lang="en-US" dirty="0">
              <a:effectLst>
                <a:outerShdw blurRad="38100" dist="38100" dir="2700000" algn="tl">
                  <a:srgbClr val="000000">
                    <a:alpha val="43137"/>
                  </a:srgbClr>
                </a:outerShdw>
              </a:effectLst>
            </a:endParaRP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2023</a:t>
            </a:r>
            <a:endParaRPr lang="en-US" dirty="0">
              <a:effectLst>
                <a:outerShdw blurRad="38100" dist="38100" dir="2700000" algn="tl">
                  <a:srgbClr val="000000">
                    <a:alpha val="43137"/>
                  </a:srgbClr>
                </a:outerShdw>
              </a:effectLst>
            </a:endParaRP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AI &amp; Data for Recruiters</a:t>
            </a:r>
            <a:endParaRPr lang="en-US" dirty="0">
              <a:solidFill>
                <a:prstClr val="black"/>
              </a:solidFill>
            </a:endParaRP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p:nvSpPr>
        <p:spPr>
          <a:xfrm>
            <a:off x="0" y="0"/>
            <a:ext cx="12192000" cy="897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535709" y="136525"/>
            <a:ext cx="9896764" cy="611620"/>
          </a:xfrm>
        </p:spPr>
        <p:txBody>
          <a:bodyPr anchor="ctr">
            <a:noAutofit/>
          </a:bodyPr>
          <a:lstStyle>
            <a:lvl1pPr>
              <a:lnSpc>
                <a:spcPct val="100000"/>
              </a:lnSpc>
              <a:defRPr sz="3600"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535709" y="1099127"/>
            <a:ext cx="11010179" cy="4803198"/>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AI &amp; Data for Recruiters</a:t>
            </a:r>
            <a:endParaRPr lang="en-US" dirty="0">
              <a:solidFill>
                <a:prstClr val="black"/>
              </a:solidFill>
            </a:endParaRP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a:t>2023</a:t>
            </a:r>
            <a:endParaRPr lang="en-US" dirty="0"/>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a:t>AI &amp; Data for Recruiters</a:t>
            </a:r>
            <a:endParaRPr lang="en-US" sz="1050" dirty="0"/>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 id="2147483686" r:id="rId14"/>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png"/><Relationship Id="rId7" Type="http://schemas.openxmlformats.org/officeDocument/2006/relationships/diagramColors" Target="../diagrams/colors4.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png"/><Relationship Id="rId7" Type="http://schemas.openxmlformats.org/officeDocument/2006/relationships/diagramColors" Target="../diagrams/colors5.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png"/><Relationship Id="rId7" Type="http://schemas.openxmlformats.org/officeDocument/2006/relationships/diagramColors" Target="../diagrams/colors6.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png"/><Relationship Id="rId7" Type="http://schemas.openxmlformats.org/officeDocument/2006/relationships/diagramColors" Target="../diagrams/colors7.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07C48-95A8-1ABB-91E0-7A845008F492}"/>
              </a:ext>
            </a:extLst>
          </p:cNvPr>
          <p:cNvSpPr>
            <a:spLocks noGrp="1"/>
          </p:cNvSpPr>
          <p:nvPr>
            <p:ph type="ctrTitle"/>
          </p:nvPr>
        </p:nvSpPr>
        <p:spPr/>
        <p:txBody>
          <a:bodyPr anchor="b">
            <a:normAutofit/>
          </a:bodyPr>
          <a:lstStyle/>
          <a:p>
            <a:r>
              <a:rPr lang="en-US" sz="4200" b="0" dirty="0"/>
              <a:t>AI &amp; Generative AI</a:t>
            </a:r>
            <a:endParaRPr lang="en-US" sz="4200" dirty="0"/>
          </a:p>
        </p:txBody>
      </p:sp>
      <p:sp>
        <p:nvSpPr>
          <p:cNvPr id="3" name="Subtitle 2">
            <a:extLst>
              <a:ext uri="{FF2B5EF4-FFF2-40B4-BE49-F238E27FC236}">
                <a16:creationId xmlns:a16="http://schemas.microsoft.com/office/drawing/2014/main" id="{617D1F31-FEEF-2DC4-1014-FAE88DFE1F6B}"/>
              </a:ext>
            </a:extLst>
          </p:cNvPr>
          <p:cNvSpPr>
            <a:spLocks noGrp="1"/>
          </p:cNvSpPr>
          <p:nvPr>
            <p:ph type="subTitle" idx="1"/>
          </p:nvPr>
        </p:nvSpPr>
        <p:spPr/>
        <p:txBody>
          <a:bodyPr>
            <a:normAutofit/>
          </a:bodyPr>
          <a:lstStyle/>
          <a:p>
            <a:r>
              <a:rPr lang="en-US" dirty="0"/>
              <a:t>Anshu Pandey</a:t>
            </a:r>
          </a:p>
        </p:txBody>
      </p:sp>
      <p:pic>
        <p:nvPicPr>
          <p:cNvPr id="21" name="Graphic 20" descr="Recruitment Management">
            <a:extLst>
              <a:ext uri="{FF2B5EF4-FFF2-40B4-BE49-F238E27FC236}">
                <a16:creationId xmlns:a16="http://schemas.microsoft.com/office/drawing/2014/main" id="{1F63D615-BBDA-37EE-CBA1-9222EEBB0D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240" y="13581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780232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7485639-14D6-379B-6BF6-D1EBB8398C8B}"/>
              </a:ext>
            </a:extLst>
          </p:cNvPr>
          <p:cNvSpPr>
            <a:spLocks noGrp="1"/>
          </p:cNvSpPr>
          <p:nvPr>
            <p:ph type="ctrTitle"/>
          </p:nvPr>
        </p:nvSpPr>
        <p:spPr/>
        <p:txBody>
          <a:bodyPr/>
          <a:lstStyle/>
          <a:p>
            <a:r>
              <a:rPr lang="en-IN" dirty="0"/>
              <a:t>Demo</a:t>
            </a:r>
          </a:p>
        </p:txBody>
      </p:sp>
      <p:sp>
        <p:nvSpPr>
          <p:cNvPr id="13" name="Subtitle 12">
            <a:extLst>
              <a:ext uri="{FF2B5EF4-FFF2-40B4-BE49-F238E27FC236}">
                <a16:creationId xmlns:a16="http://schemas.microsoft.com/office/drawing/2014/main" id="{FB2A9E42-9C50-7242-9FDE-4F00578CF416}"/>
              </a:ext>
            </a:extLst>
          </p:cNvPr>
          <p:cNvSpPr>
            <a:spLocks noGrp="1"/>
          </p:cNvSpPr>
          <p:nvPr>
            <p:ph type="subTitle" idx="1"/>
          </p:nvPr>
        </p:nvSpPr>
        <p:spPr/>
        <p:txBody>
          <a:bodyPr/>
          <a:lstStyle/>
          <a:p>
            <a:r>
              <a:rPr lang="en-IN" dirty="0"/>
              <a:t>Generative AI Platforms &amp; Applications </a:t>
            </a:r>
          </a:p>
        </p:txBody>
      </p:sp>
      <p:sp>
        <p:nvSpPr>
          <p:cNvPr id="4" name="Footer Placeholder 3">
            <a:extLst>
              <a:ext uri="{FF2B5EF4-FFF2-40B4-BE49-F238E27FC236}">
                <a16:creationId xmlns:a16="http://schemas.microsoft.com/office/drawing/2014/main" id="{CAA00C9A-FCBB-D53A-5CB0-41AAAABC5BAA}"/>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5" name="Date Placeholder 4">
            <a:extLst>
              <a:ext uri="{FF2B5EF4-FFF2-40B4-BE49-F238E27FC236}">
                <a16:creationId xmlns:a16="http://schemas.microsoft.com/office/drawing/2014/main" id="{576B5FAD-F3B2-345E-4644-472BFDC02732}"/>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5B2BCAA1-75B1-698C-4CD1-5F25D627CC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9" name="Picture Placeholder 15">
            <a:extLst>
              <a:ext uri="{FF2B5EF4-FFF2-40B4-BE49-F238E27FC236}">
                <a16:creationId xmlns:a16="http://schemas.microsoft.com/office/drawing/2014/main" id="{AD8586DB-150E-41D0-FDDA-F1C92BF02DF7}"/>
              </a:ext>
            </a:extLst>
          </p:cNvPr>
          <p:cNvSpPr txBox="1">
            <a:spLocks/>
          </p:cNvSpPr>
          <p:nvPr/>
        </p:nvSpPr>
        <p:spPr>
          <a:xfrm>
            <a:off x="7101671" y="4533900"/>
            <a:ext cx="5105402" cy="232410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54662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4" name="Text 2"/>
          <p:cNvSpPr/>
          <p:nvPr/>
        </p:nvSpPr>
        <p:spPr>
          <a:xfrm>
            <a:off x="5266333" y="606822"/>
            <a:ext cx="6231334" cy="1157288"/>
          </a:xfrm>
          <a:prstGeom prst="rect">
            <a:avLst/>
          </a:prstGeom>
          <a:noFill/>
          <a:ln/>
        </p:spPr>
        <p:txBody>
          <a:bodyPr wrap="square" rtlCol="0" anchor="t"/>
          <a:lstStyle/>
          <a:p>
            <a:pPr>
              <a:lnSpc>
                <a:spcPts val="4556"/>
              </a:lnSpc>
            </a:pPr>
            <a:r>
              <a:rPr lang="en-US" sz="3645" kern="0" spc="-109" dirty="0">
                <a:solidFill>
                  <a:srgbClr val="2C3F42"/>
                </a:solidFill>
                <a:latin typeface="+mj-lt"/>
                <a:ea typeface="Bitter" pitchFamily="34" charset="-122"/>
                <a:cs typeface="Bitter" pitchFamily="34" charset="-120"/>
              </a:rPr>
              <a:t>Language Models</a:t>
            </a:r>
            <a:endParaRPr lang="en-US" sz="3645" dirty="0">
              <a:latin typeface="+mj-lt"/>
            </a:endParaRPr>
          </a:p>
        </p:txBody>
      </p:sp>
      <p:grpSp>
        <p:nvGrpSpPr>
          <p:cNvPr id="19" name="Group 18">
            <a:extLst>
              <a:ext uri="{FF2B5EF4-FFF2-40B4-BE49-F238E27FC236}">
                <a16:creationId xmlns:a16="http://schemas.microsoft.com/office/drawing/2014/main" id="{3FC9A5AF-AF60-6CB7-2EBC-53FDFA18DF8E}"/>
              </a:ext>
            </a:extLst>
          </p:cNvPr>
          <p:cNvGrpSpPr/>
          <p:nvPr/>
        </p:nvGrpSpPr>
        <p:grpSpPr>
          <a:xfrm>
            <a:off x="5266333" y="2186484"/>
            <a:ext cx="3023096" cy="2604393"/>
            <a:chOff x="5266333" y="2186484"/>
            <a:chExt cx="3023096" cy="2604393"/>
          </a:xfrm>
        </p:grpSpPr>
        <p:sp>
          <p:nvSpPr>
            <p:cNvPr id="5" name="Shape 3"/>
            <p:cNvSpPr/>
            <p:nvPr/>
          </p:nvSpPr>
          <p:spPr>
            <a:xfrm>
              <a:off x="5266333" y="2186484"/>
              <a:ext cx="416619" cy="416619"/>
            </a:xfrm>
            <a:prstGeom prst="roundRect">
              <a:avLst>
                <a:gd name="adj" fmla="val 20000"/>
              </a:avLst>
            </a:prstGeom>
            <a:solidFill>
              <a:schemeClr val="tx2">
                <a:lumMod val="25000"/>
                <a:lumOff val="75000"/>
              </a:schemeClr>
            </a:solidFill>
            <a:ln w="13811">
              <a:noFill/>
              <a:prstDash val="solid"/>
            </a:ln>
          </p:spPr>
          <p:txBody>
            <a:bodyPr/>
            <a:lstStyle/>
            <a:p>
              <a:endParaRPr lang="en-IN" sz="1500">
                <a:latin typeface="+mj-lt"/>
              </a:endParaRPr>
            </a:p>
          </p:txBody>
        </p:sp>
        <p:sp>
          <p:nvSpPr>
            <p:cNvPr id="6" name="Text 4"/>
            <p:cNvSpPr/>
            <p:nvPr/>
          </p:nvSpPr>
          <p:spPr>
            <a:xfrm>
              <a:off x="5419329" y="2221210"/>
              <a:ext cx="11062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Bitter" pitchFamily="34" charset="-122"/>
                  <a:cs typeface="Bitter" pitchFamily="34" charset="-120"/>
                </a:rPr>
                <a:t>1</a:t>
              </a:r>
              <a:endParaRPr lang="en-US" sz="2187" dirty="0">
                <a:latin typeface="+mj-lt"/>
              </a:endParaRPr>
            </a:p>
          </p:txBody>
        </p:sp>
        <p:sp>
          <p:nvSpPr>
            <p:cNvPr id="7" name="Text 5"/>
            <p:cNvSpPr/>
            <p:nvPr/>
          </p:nvSpPr>
          <p:spPr>
            <a:xfrm>
              <a:off x="5868095" y="2250083"/>
              <a:ext cx="2421334" cy="578644"/>
            </a:xfrm>
            <a:prstGeom prst="rect">
              <a:avLst/>
            </a:prstGeom>
            <a:noFill/>
            <a:ln/>
          </p:spPr>
          <p:txBody>
            <a:bodyPr wrap="square" rtlCol="0" anchor="t"/>
            <a:lstStyle/>
            <a:p>
              <a:pPr>
                <a:lnSpc>
                  <a:spcPts val="2278"/>
                </a:lnSpc>
              </a:pPr>
              <a:r>
                <a:rPr lang="en-US" sz="1822" kern="0" spc="-55" dirty="0">
                  <a:solidFill>
                    <a:srgbClr val="2B2E3C"/>
                  </a:solidFill>
                  <a:latin typeface="+mj-lt"/>
                  <a:ea typeface="Bitter" pitchFamily="34" charset="-122"/>
                  <a:cs typeface="Bitter" pitchFamily="34" charset="-120"/>
                </a:rPr>
                <a:t>What is a Language Model?</a:t>
              </a:r>
              <a:endParaRPr lang="en-US" sz="1822" dirty="0">
                <a:latin typeface="+mj-lt"/>
              </a:endParaRPr>
            </a:p>
          </p:txBody>
        </p:sp>
        <p:sp>
          <p:nvSpPr>
            <p:cNvPr id="8" name="Text 6"/>
            <p:cNvSpPr/>
            <p:nvPr/>
          </p:nvSpPr>
          <p:spPr>
            <a:xfrm>
              <a:off x="5868095" y="3013869"/>
              <a:ext cx="2421334" cy="1777008"/>
            </a:xfrm>
            <a:prstGeom prst="rect">
              <a:avLst/>
            </a:prstGeom>
            <a:noFill/>
            <a:ln/>
          </p:spPr>
          <p:txBody>
            <a:bodyPr wrap="square" rtlCol="0" anchor="t"/>
            <a:lstStyle/>
            <a:p>
              <a:pPr>
                <a:lnSpc>
                  <a:spcPts val="2332"/>
                </a:lnSpc>
              </a:pPr>
              <a:r>
                <a:rPr lang="en-US" sz="1458" kern="0" spc="-29" dirty="0">
                  <a:solidFill>
                    <a:srgbClr val="2B2E3C"/>
                  </a:solidFill>
                  <a:latin typeface="+mj-lt"/>
                  <a:ea typeface="Open Sans" pitchFamily="34" charset="-122"/>
                  <a:cs typeface="Open Sans" pitchFamily="34" charset="-120"/>
                </a:rPr>
                <a:t>A computer program that can generate human-like language. It learns the linguistic patterns of a dataset to generate new text based on a given prompt.</a:t>
              </a:r>
              <a:endParaRPr lang="en-US" sz="1458" dirty="0">
                <a:latin typeface="+mj-lt"/>
              </a:endParaRPr>
            </a:p>
          </p:txBody>
        </p:sp>
      </p:grpSp>
      <p:grpSp>
        <p:nvGrpSpPr>
          <p:cNvPr id="20" name="Group 19">
            <a:extLst>
              <a:ext uri="{FF2B5EF4-FFF2-40B4-BE49-F238E27FC236}">
                <a16:creationId xmlns:a16="http://schemas.microsoft.com/office/drawing/2014/main" id="{E858406A-6001-3BE0-FF3C-BECC37A11873}"/>
              </a:ext>
            </a:extLst>
          </p:cNvPr>
          <p:cNvGrpSpPr/>
          <p:nvPr/>
        </p:nvGrpSpPr>
        <p:grpSpPr>
          <a:xfrm>
            <a:off x="8474571" y="2186484"/>
            <a:ext cx="3023096" cy="2308225"/>
            <a:chOff x="8474571" y="2186484"/>
            <a:chExt cx="3023096" cy="2308225"/>
          </a:xfrm>
        </p:grpSpPr>
        <p:sp>
          <p:nvSpPr>
            <p:cNvPr id="9" name="Shape 7"/>
            <p:cNvSpPr/>
            <p:nvPr/>
          </p:nvSpPr>
          <p:spPr>
            <a:xfrm>
              <a:off x="8474571" y="2186484"/>
              <a:ext cx="416619" cy="416619"/>
            </a:xfrm>
            <a:prstGeom prst="roundRect">
              <a:avLst>
                <a:gd name="adj" fmla="val 20000"/>
              </a:avLst>
            </a:prstGeom>
            <a:solidFill>
              <a:schemeClr val="tx2">
                <a:lumMod val="25000"/>
                <a:lumOff val="75000"/>
              </a:schemeClr>
            </a:solidFill>
            <a:ln w="13811">
              <a:noFill/>
              <a:prstDash val="solid"/>
            </a:ln>
          </p:spPr>
          <p:txBody>
            <a:bodyPr/>
            <a:lstStyle/>
            <a:p>
              <a:endParaRPr lang="en-IN" sz="1500">
                <a:latin typeface="+mj-lt"/>
              </a:endParaRPr>
            </a:p>
          </p:txBody>
        </p:sp>
        <p:sp>
          <p:nvSpPr>
            <p:cNvPr id="10" name="Text 8"/>
            <p:cNvSpPr/>
            <p:nvPr/>
          </p:nvSpPr>
          <p:spPr>
            <a:xfrm>
              <a:off x="8608517" y="2221210"/>
              <a:ext cx="14872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Bitter" pitchFamily="34" charset="-122"/>
                  <a:cs typeface="Bitter" pitchFamily="34" charset="-120"/>
                </a:rPr>
                <a:t>2</a:t>
              </a:r>
              <a:endParaRPr lang="en-US" sz="2187" dirty="0">
                <a:latin typeface="+mj-lt"/>
              </a:endParaRPr>
            </a:p>
          </p:txBody>
        </p:sp>
        <p:sp>
          <p:nvSpPr>
            <p:cNvPr id="11" name="Text 9"/>
            <p:cNvSpPr/>
            <p:nvPr/>
          </p:nvSpPr>
          <p:spPr>
            <a:xfrm>
              <a:off x="9076333" y="2250083"/>
              <a:ext cx="2421334" cy="578644"/>
            </a:xfrm>
            <a:prstGeom prst="rect">
              <a:avLst/>
            </a:prstGeom>
            <a:noFill/>
            <a:ln/>
          </p:spPr>
          <p:txBody>
            <a:bodyPr wrap="square" rtlCol="0" anchor="t"/>
            <a:lstStyle/>
            <a:p>
              <a:pPr>
                <a:lnSpc>
                  <a:spcPts val="2278"/>
                </a:lnSpc>
              </a:pPr>
              <a:r>
                <a:rPr lang="en-US" sz="1822" kern="0" spc="-55" dirty="0">
                  <a:solidFill>
                    <a:srgbClr val="2B2E3C"/>
                  </a:solidFill>
                  <a:latin typeface="+mj-lt"/>
                  <a:ea typeface="Open Sans" panose="020B0606030504020204" pitchFamily="34" charset="0"/>
                  <a:cs typeface="Open Sans" panose="020B0606030504020204" pitchFamily="34" charset="0"/>
                </a:rPr>
                <a:t>Why are Language Models Useful?</a:t>
              </a:r>
              <a:endParaRPr lang="en-US" sz="1822" dirty="0">
                <a:latin typeface="+mj-lt"/>
                <a:ea typeface="Open Sans" panose="020B0606030504020204" pitchFamily="34" charset="0"/>
                <a:cs typeface="Open Sans" panose="020B0606030504020204" pitchFamily="34" charset="0"/>
              </a:endParaRPr>
            </a:p>
          </p:txBody>
        </p:sp>
        <p:sp>
          <p:nvSpPr>
            <p:cNvPr id="12" name="Text 10"/>
            <p:cNvSpPr/>
            <p:nvPr/>
          </p:nvSpPr>
          <p:spPr>
            <a:xfrm>
              <a:off x="9076333" y="3013869"/>
              <a:ext cx="2421334" cy="1480840"/>
            </a:xfrm>
            <a:prstGeom prst="rect">
              <a:avLst/>
            </a:prstGeom>
            <a:noFill/>
            <a:ln/>
          </p:spPr>
          <p:txBody>
            <a:bodyPr wrap="square" rtlCol="0" anchor="t"/>
            <a:lstStyle/>
            <a:p>
              <a:pPr>
                <a:lnSpc>
                  <a:spcPts val="2332"/>
                </a:lnSpc>
              </a:pPr>
              <a:r>
                <a:rPr lang="en-US" sz="1458" kern="0" spc="-29" dirty="0">
                  <a:solidFill>
                    <a:srgbClr val="2B2E3C"/>
                  </a:solidFill>
                  <a:latin typeface="+mj-lt"/>
                  <a:ea typeface="Open Sans" pitchFamily="34" charset="-122"/>
                  <a:cs typeface="Open Sans" pitchFamily="34" charset="-120"/>
                </a:rPr>
                <a:t>They can automate language-related tasks, such as translation, summarization, and answering questions.</a:t>
              </a:r>
              <a:endParaRPr lang="en-US" sz="1458" dirty="0">
                <a:latin typeface="+mj-lt"/>
              </a:endParaRPr>
            </a:p>
          </p:txBody>
        </p:sp>
      </p:grpSp>
      <p:grpSp>
        <p:nvGrpSpPr>
          <p:cNvPr id="21" name="Group 20">
            <a:extLst>
              <a:ext uri="{FF2B5EF4-FFF2-40B4-BE49-F238E27FC236}">
                <a16:creationId xmlns:a16="http://schemas.microsoft.com/office/drawing/2014/main" id="{3F0F870B-7276-0C42-48D4-D6E7C6A6F403}"/>
              </a:ext>
            </a:extLst>
          </p:cNvPr>
          <p:cNvGrpSpPr/>
          <p:nvPr/>
        </p:nvGrpSpPr>
        <p:grpSpPr>
          <a:xfrm>
            <a:off x="5266333" y="5120681"/>
            <a:ext cx="6231334" cy="1130399"/>
            <a:chOff x="5266333" y="5120681"/>
            <a:chExt cx="6231334" cy="1130399"/>
          </a:xfrm>
        </p:grpSpPr>
        <p:sp>
          <p:nvSpPr>
            <p:cNvPr id="13" name="Shape 11"/>
            <p:cNvSpPr/>
            <p:nvPr/>
          </p:nvSpPr>
          <p:spPr>
            <a:xfrm>
              <a:off x="5266333" y="5120681"/>
              <a:ext cx="416619" cy="416619"/>
            </a:xfrm>
            <a:prstGeom prst="roundRect">
              <a:avLst>
                <a:gd name="adj" fmla="val 20000"/>
              </a:avLst>
            </a:prstGeom>
            <a:solidFill>
              <a:schemeClr val="tx2">
                <a:lumMod val="25000"/>
                <a:lumOff val="75000"/>
              </a:schemeClr>
            </a:solidFill>
            <a:ln w="13811">
              <a:noFill/>
              <a:prstDash val="solid"/>
            </a:ln>
          </p:spPr>
          <p:txBody>
            <a:bodyPr/>
            <a:lstStyle/>
            <a:p>
              <a:endParaRPr lang="en-IN" sz="1500">
                <a:latin typeface="+mj-lt"/>
              </a:endParaRPr>
            </a:p>
          </p:txBody>
        </p:sp>
        <p:sp>
          <p:nvSpPr>
            <p:cNvPr id="14" name="Text 12"/>
            <p:cNvSpPr/>
            <p:nvPr/>
          </p:nvSpPr>
          <p:spPr>
            <a:xfrm>
              <a:off x="5397104" y="5155407"/>
              <a:ext cx="15507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Bitter" pitchFamily="34" charset="-122"/>
                  <a:cs typeface="Bitter" pitchFamily="34" charset="-120"/>
                </a:rPr>
                <a:t>3</a:t>
              </a:r>
              <a:endParaRPr lang="en-US" sz="2187" dirty="0">
                <a:latin typeface="+mj-lt"/>
              </a:endParaRPr>
            </a:p>
          </p:txBody>
        </p:sp>
        <p:sp>
          <p:nvSpPr>
            <p:cNvPr id="15" name="Text 13"/>
            <p:cNvSpPr/>
            <p:nvPr/>
          </p:nvSpPr>
          <p:spPr>
            <a:xfrm>
              <a:off x="5868095" y="5184279"/>
              <a:ext cx="5057874" cy="289322"/>
            </a:xfrm>
            <a:prstGeom prst="rect">
              <a:avLst/>
            </a:prstGeom>
            <a:noFill/>
            <a:ln/>
          </p:spPr>
          <p:txBody>
            <a:bodyPr wrap="none" rtlCol="0" anchor="t"/>
            <a:lstStyle/>
            <a:p>
              <a:pPr>
                <a:lnSpc>
                  <a:spcPts val="2278"/>
                </a:lnSpc>
              </a:pPr>
              <a:r>
                <a:rPr lang="en-US" sz="1822" kern="0" spc="-55" dirty="0">
                  <a:solidFill>
                    <a:srgbClr val="2B2E3C"/>
                  </a:solidFill>
                  <a:latin typeface="+mj-lt"/>
                  <a:ea typeface="Bitter" pitchFamily="34" charset="-122"/>
                  <a:cs typeface="Bitter" pitchFamily="34" charset="-120"/>
                </a:rPr>
                <a:t>What are the Different Types of Language Models?</a:t>
              </a:r>
              <a:endParaRPr lang="en-US" sz="1822" dirty="0">
                <a:latin typeface="+mj-lt"/>
              </a:endParaRPr>
            </a:p>
          </p:txBody>
        </p:sp>
        <p:sp>
          <p:nvSpPr>
            <p:cNvPr id="16" name="Text 14"/>
            <p:cNvSpPr/>
            <p:nvPr/>
          </p:nvSpPr>
          <p:spPr>
            <a:xfrm>
              <a:off x="5868094" y="5658744"/>
              <a:ext cx="5629573" cy="592336"/>
            </a:xfrm>
            <a:prstGeom prst="rect">
              <a:avLst/>
            </a:prstGeom>
            <a:noFill/>
            <a:ln/>
          </p:spPr>
          <p:txBody>
            <a:bodyPr wrap="square" rtlCol="0" anchor="t"/>
            <a:lstStyle/>
            <a:p>
              <a:pPr>
                <a:lnSpc>
                  <a:spcPts val="2332"/>
                </a:lnSpc>
              </a:pPr>
              <a:r>
                <a:rPr lang="en-US" sz="1458" kern="0" spc="-29" dirty="0">
                  <a:solidFill>
                    <a:srgbClr val="2B2E3C"/>
                  </a:solidFill>
                  <a:latin typeface="+mj-lt"/>
                  <a:ea typeface="Open Sans" pitchFamily="34" charset="-122"/>
                  <a:cs typeface="Open Sans" pitchFamily="34" charset="-120"/>
                </a:rPr>
                <a:t>Statistical, Neural, and Transformer models, with the latter being the most recent and widely used.</a:t>
              </a:r>
              <a:endParaRPr lang="en-US" sz="1458" dirty="0">
                <a:latin typeface="+mj-lt"/>
              </a:endParaRPr>
            </a:p>
          </p:txBody>
        </p:sp>
      </p:grpSp>
      <p:pic>
        <p:nvPicPr>
          <p:cNvPr id="17" name="Image 0" descr="preencoded.png"/>
          <p:cNvPicPr>
            <a:picLocks noChangeAspect="1"/>
          </p:cNvPicPr>
          <p:nvPr/>
        </p:nvPicPr>
        <p:blipFill>
          <a:blip r:embed="rId3"/>
          <a:stretch>
            <a:fillRect/>
          </a:stretch>
        </p:blipFill>
        <p:spPr>
          <a:xfrm>
            <a:off x="0" y="0"/>
            <a:ext cx="4572000" cy="6858000"/>
          </a:xfrm>
          <a:prstGeom prst="rect">
            <a:avLst/>
          </a:prstGeom>
        </p:spPr>
      </p:pic>
      <p:pic>
        <p:nvPicPr>
          <p:cNvPr id="18" name="Image 1" descr="preencoded.png">
            <a:extLst>
              <a:ext uri="{FF2B5EF4-FFF2-40B4-BE49-F238E27FC236}">
                <a16:creationId xmlns:a16="http://schemas.microsoft.com/office/drawing/2014/main" id="{F44112DA-4177-4584-506F-04FBDB2BE3F4}"/>
              </a:ext>
            </a:extLst>
          </p:cNvPr>
          <p:cNvPicPr>
            <a:picLocks noChangeAspect="1"/>
          </p:cNvPicPr>
          <p:nvPr/>
        </p:nvPicPr>
        <p:blipFill>
          <a:blip r:embed="rId4"/>
          <a:stretch>
            <a:fillRect/>
          </a:stretch>
        </p:blipFill>
        <p:spPr>
          <a:xfrm>
            <a:off x="-33833" y="0"/>
            <a:ext cx="457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AABCB6"/>
          </a:solidFill>
          <a:ln/>
        </p:spPr>
        <p:txBody>
          <a:bodyPr/>
          <a:lstStyle/>
          <a:p>
            <a:endParaRPr lang="en-IN" sz="1500">
              <a:latin typeface="+mj-lt"/>
            </a:endParaRPr>
          </a:p>
        </p:txBody>
      </p:sp>
      <p:sp>
        <p:nvSpPr>
          <p:cNvPr id="3" name="Shape 1"/>
          <p:cNvSpPr/>
          <p:nvPr/>
        </p:nvSpPr>
        <p:spPr>
          <a:xfrm>
            <a:off x="0" y="0"/>
            <a:ext cx="12192000" cy="6858000"/>
          </a:xfrm>
          <a:prstGeom prst="rect">
            <a:avLst/>
          </a:prstGeom>
          <a:solidFill>
            <a:schemeClr val="tx2">
              <a:lumMod val="10000"/>
              <a:lumOff val="90000"/>
            </a:schemeClr>
          </a:solidFill>
          <a:ln w="13811">
            <a:solidFill>
              <a:srgbClr val="E5E0DF"/>
            </a:solidFill>
            <a:prstDash val="solid"/>
          </a:ln>
        </p:spPr>
        <p:txBody>
          <a:bodyPr/>
          <a:lstStyle/>
          <a:p>
            <a:endParaRPr lang="en-IN" sz="1500">
              <a:latin typeface="+mj-lt"/>
            </a:endParaRPr>
          </a:p>
        </p:txBody>
      </p:sp>
      <p:sp>
        <p:nvSpPr>
          <p:cNvPr id="5" name="Shape 3"/>
          <p:cNvSpPr/>
          <p:nvPr/>
        </p:nvSpPr>
        <p:spPr>
          <a:xfrm>
            <a:off x="6077545" y="1633340"/>
            <a:ext cx="37008" cy="4540151"/>
          </a:xfrm>
          <a:prstGeom prst="rect">
            <a:avLst/>
          </a:prstGeom>
          <a:solidFill>
            <a:schemeClr val="accent1">
              <a:lumMod val="40000"/>
              <a:lumOff val="60000"/>
            </a:schemeClr>
          </a:solidFill>
          <a:ln>
            <a:solidFill>
              <a:schemeClr val="accent1">
                <a:lumMod val="75000"/>
              </a:schemeClr>
            </a:solidFill>
          </a:ln>
        </p:spPr>
        <p:txBody>
          <a:bodyPr/>
          <a:lstStyle/>
          <a:p>
            <a:endParaRPr lang="en-IN" sz="1500">
              <a:latin typeface="+mj-lt"/>
            </a:endParaRPr>
          </a:p>
        </p:txBody>
      </p:sp>
      <p:grpSp>
        <p:nvGrpSpPr>
          <p:cNvPr id="23" name="Group 22">
            <a:extLst>
              <a:ext uri="{FF2B5EF4-FFF2-40B4-BE49-F238E27FC236}">
                <a16:creationId xmlns:a16="http://schemas.microsoft.com/office/drawing/2014/main" id="{A6BA4BAF-F918-AD90-E2E2-AED055BCEF06}"/>
              </a:ext>
            </a:extLst>
          </p:cNvPr>
          <p:cNvGrpSpPr/>
          <p:nvPr/>
        </p:nvGrpSpPr>
        <p:grpSpPr>
          <a:xfrm>
            <a:off x="5887691" y="1778001"/>
            <a:ext cx="4605983" cy="1699616"/>
            <a:chOff x="5887691" y="1778001"/>
            <a:chExt cx="4605983" cy="1699616"/>
          </a:xfrm>
        </p:grpSpPr>
        <p:sp>
          <p:nvSpPr>
            <p:cNvPr id="6" name="Shape 4"/>
            <p:cNvSpPr/>
            <p:nvPr/>
          </p:nvSpPr>
          <p:spPr>
            <a:xfrm>
              <a:off x="6304310" y="1967756"/>
              <a:ext cx="647998" cy="37008"/>
            </a:xfrm>
            <a:prstGeom prst="rect">
              <a:avLst/>
            </a:prstGeom>
            <a:solidFill>
              <a:schemeClr val="accent1">
                <a:lumMod val="40000"/>
                <a:lumOff val="60000"/>
              </a:schemeClr>
            </a:solidFill>
            <a:ln>
              <a:solidFill>
                <a:schemeClr val="accent1">
                  <a:lumMod val="75000"/>
                </a:schemeClr>
              </a:solidFill>
            </a:ln>
          </p:spPr>
          <p:txBody>
            <a:bodyPr/>
            <a:lstStyle/>
            <a:p>
              <a:endParaRPr lang="en-IN" sz="1500">
                <a:latin typeface="+mj-lt"/>
              </a:endParaRPr>
            </a:p>
          </p:txBody>
        </p:sp>
        <p:sp>
          <p:nvSpPr>
            <p:cNvPr id="7" name="Shape 5"/>
            <p:cNvSpPr/>
            <p:nvPr/>
          </p:nvSpPr>
          <p:spPr>
            <a:xfrm>
              <a:off x="5887691" y="1778001"/>
              <a:ext cx="416619" cy="416619"/>
            </a:xfrm>
            <a:prstGeom prst="roundRect">
              <a:avLst>
                <a:gd name="adj" fmla="val 20000"/>
              </a:avLst>
            </a:prstGeom>
            <a:solidFill>
              <a:schemeClr val="accent1">
                <a:lumMod val="40000"/>
                <a:lumOff val="60000"/>
              </a:schemeClr>
            </a:solidFill>
            <a:ln w="13811">
              <a:solidFill>
                <a:schemeClr val="accent1">
                  <a:lumMod val="75000"/>
                </a:schemeClr>
              </a:solidFill>
              <a:prstDash val="solid"/>
            </a:ln>
          </p:spPr>
          <p:txBody>
            <a:bodyPr/>
            <a:lstStyle/>
            <a:p>
              <a:endParaRPr lang="en-IN" sz="1500">
                <a:latin typeface="+mj-lt"/>
              </a:endParaRPr>
            </a:p>
          </p:txBody>
        </p:sp>
        <p:sp>
          <p:nvSpPr>
            <p:cNvPr id="8" name="Text 6"/>
            <p:cNvSpPr/>
            <p:nvPr/>
          </p:nvSpPr>
          <p:spPr>
            <a:xfrm>
              <a:off x="6040686" y="1812727"/>
              <a:ext cx="11062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Open Sans" panose="020B0606030504020204" pitchFamily="34" charset="0"/>
                  <a:cs typeface="Open Sans" panose="020B0606030504020204" pitchFamily="34" charset="0"/>
                </a:rPr>
                <a:t>1</a:t>
              </a:r>
              <a:endParaRPr lang="en-US" sz="2187" dirty="0">
                <a:latin typeface="+mj-lt"/>
                <a:ea typeface="Open Sans" panose="020B0606030504020204" pitchFamily="34" charset="0"/>
                <a:cs typeface="Open Sans" panose="020B0606030504020204" pitchFamily="34" charset="0"/>
              </a:endParaRPr>
            </a:p>
          </p:txBody>
        </p:sp>
        <p:sp>
          <p:nvSpPr>
            <p:cNvPr id="9" name="Text 7"/>
            <p:cNvSpPr/>
            <p:nvPr/>
          </p:nvSpPr>
          <p:spPr>
            <a:xfrm>
              <a:off x="7114382" y="1818481"/>
              <a:ext cx="1851620" cy="289322"/>
            </a:xfrm>
            <a:prstGeom prst="rect">
              <a:avLst/>
            </a:prstGeom>
            <a:noFill/>
            <a:ln/>
          </p:spPr>
          <p:txBody>
            <a:bodyPr wrap="none" rtlCol="0" anchor="t"/>
            <a:lstStyle/>
            <a:p>
              <a:pPr>
                <a:lnSpc>
                  <a:spcPts val="2278"/>
                </a:lnSpc>
              </a:pPr>
              <a:r>
                <a:rPr lang="en-US" sz="1822" kern="0" spc="-55" dirty="0">
                  <a:solidFill>
                    <a:srgbClr val="2B2E3C"/>
                  </a:solidFill>
                  <a:latin typeface="+mj-lt"/>
                  <a:ea typeface="Bitter" pitchFamily="34" charset="-122"/>
                  <a:cs typeface="Bitter" pitchFamily="34" charset="-120"/>
                </a:rPr>
                <a:t>Definition</a:t>
              </a:r>
              <a:endParaRPr lang="en-US" sz="1822" dirty="0">
                <a:latin typeface="+mj-lt"/>
              </a:endParaRPr>
            </a:p>
          </p:txBody>
        </p:sp>
        <p:sp>
          <p:nvSpPr>
            <p:cNvPr id="10" name="Text 8"/>
            <p:cNvSpPr/>
            <p:nvPr/>
          </p:nvSpPr>
          <p:spPr>
            <a:xfrm>
              <a:off x="7114382" y="2292945"/>
              <a:ext cx="3379292" cy="1184672"/>
            </a:xfrm>
            <a:prstGeom prst="rect">
              <a:avLst/>
            </a:prstGeom>
            <a:noFill/>
            <a:ln/>
          </p:spPr>
          <p:txBody>
            <a:bodyPr wrap="square" rtlCol="0" anchor="t"/>
            <a:lstStyle/>
            <a:p>
              <a:pPr>
                <a:lnSpc>
                  <a:spcPts val="2332"/>
                </a:lnSpc>
              </a:pPr>
              <a:r>
                <a:rPr lang="en-US" sz="1458" kern="0" spc="-29" dirty="0">
                  <a:solidFill>
                    <a:srgbClr val="2B2E3C"/>
                  </a:solidFill>
                  <a:latin typeface="+mj-lt"/>
                  <a:ea typeface="Open Sans" pitchFamily="34" charset="-122"/>
                  <a:cs typeface="Open Sans" pitchFamily="34" charset="-120"/>
                </a:rPr>
                <a:t>Language models trained on a massive amount of data, with billions or even trillions of parameters. Examples include GPT-3 and T5.</a:t>
              </a:r>
              <a:endParaRPr lang="en-US" sz="1458" dirty="0">
                <a:latin typeface="+mj-lt"/>
              </a:endParaRPr>
            </a:p>
          </p:txBody>
        </p:sp>
      </p:grpSp>
      <p:sp>
        <p:nvSpPr>
          <p:cNvPr id="15" name="Text 13"/>
          <p:cNvSpPr/>
          <p:nvPr/>
        </p:nvSpPr>
        <p:spPr>
          <a:xfrm>
            <a:off x="1698327" y="3218657"/>
            <a:ext cx="3379292" cy="1184672"/>
          </a:xfrm>
          <a:prstGeom prst="rect">
            <a:avLst/>
          </a:prstGeom>
          <a:noFill/>
          <a:ln/>
        </p:spPr>
        <p:txBody>
          <a:bodyPr wrap="square" rtlCol="0" anchor="t"/>
          <a:lstStyle/>
          <a:p>
            <a:pPr algn="r">
              <a:lnSpc>
                <a:spcPts val="2332"/>
              </a:lnSpc>
            </a:pPr>
            <a:r>
              <a:rPr lang="en-US" sz="1458" kern="0" spc="-29" dirty="0">
                <a:solidFill>
                  <a:srgbClr val="2B2E3C"/>
                </a:solidFill>
                <a:latin typeface="+mj-lt"/>
                <a:ea typeface="Open Sans" pitchFamily="34" charset="-122"/>
                <a:cs typeface="Open Sans" pitchFamily="34" charset="-120"/>
              </a:rPr>
              <a:t>Small language models have around 100 million parameters, while the largest ones can have up to 175 billion parameters.</a:t>
            </a:r>
            <a:endParaRPr lang="en-US" sz="1458" dirty="0">
              <a:latin typeface="+mj-lt"/>
            </a:endParaRPr>
          </a:p>
        </p:txBody>
      </p:sp>
      <p:grpSp>
        <p:nvGrpSpPr>
          <p:cNvPr id="26" name="Group 25">
            <a:extLst>
              <a:ext uri="{FF2B5EF4-FFF2-40B4-BE49-F238E27FC236}">
                <a16:creationId xmlns:a16="http://schemas.microsoft.com/office/drawing/2014/main" id="{65796F3E-CC8A-82B5-71D7-8F38B336E651}"/>
              </a:ext>
            </a:extLst>
          </p:cNvPr>
          <p:cNvGrpSpPr/>
          <p:nvPr/>
        </p:nvGrpSpPr>
        <p:grpSpPr>
          <a:xfrm>
            <a:off x="5887691" y="3992563"/>
            <a:ext cx="4605983" cy="1995785"/>
            <a:chOff x="5887691" y="3992563"/>
            <a:chExt cx="4605983" cy="1995785"/>
          </a:xfrm>
        </p:grpSpPr>
        <p:sp>
          <p:nvSpPr>
            <p:cNvPr id="16" name="Shape 14"/>
            <p:cNvSpPr/>
            <p:nvPr/>
          </p:nvSpPr>
          <p:spPr>
            <a:xfrm>
              <a:off x="6304310" y="4182319"/>
              <a:ext cx="647998" cy="37008"/>
            </a:xfrm>
            <a:prstGeom prst="rect">
              <a:avLst/>
            </a:prstGeom>
            <a:solidFill>
              <a:schemeClr val="accent1">
                <a:lumMod val="40000"/>
                <a:lumOff val="60000"/>
              </a:schemeClr>
            </a:solidFill>
            <a:ln>
              <a:solidFill>
                <a:schemeClr val="accent1">
                  <a:lumMod val="75000"/>
                </a:schemeClr>
              </a:solidFill>
            </a:ln>
          </p:spPr>
          <p:txBody>
            <a:bodyPr/>
            <a:lstStyle/>
            <a:p>
              <a:endParaRPr lang="en-IN" sz="1500">
                <a:latin typeface="+mj-lt"/>
              </a:endParaRPr>
            </a:p>
          </p:txBody>
        </p:sp>
        <p:sp>
          <p:nvSpPr>
            <p:cNvPr id="17" name="Shape 15"/>
            <p:cNvSpPr/>
            <p:nvPr/>
          </p:nvSpPr>
          <p:spPr>
            <a:xfrm>
              <a:off x="5887691" y="3992563"/>
              <a:ext cx="416619" cy="416619"/>
            </a:xfrm>
            <a:prstGeom prst="roundRect">
              <a:avLst>
                <a:gd name="adj" fmla="val 20000"/>
              </a:avLst>
            </a:prstGeom>
            <a:solidFill>
              <a:schemeClr val="accent1">
                <a:lumMod val="40000"/>
                <a:lumOff val="60000"/>
              </a:schemeClr>
            </a:solidFill>
            <a:ln w="13811">
              <a:solidFill>
                <a:schemeClr val="accent1">
                  <a:lumMod val="75000"/>
                </a:schemeClr>
              </a:solidFill>
              <a:prstDash val="solid"/>
            </a:ln>
          </p:spPr>
          <p:txBody>
            <a:bodyPr/>
            <a:lstStyle/>
            <a:p>
              <a:endParaRPr lang="en-IN" sz="1500">
                <a:latin typeface="+mj-lt"/>
              </a:endParaRPr>
            </a:p>
          </p:txBody>
        </p:sp>
        <p:sp>
          <p:nvSpPr>
            <p:cNvPr id="18" name="Text 16"/>
            <p:cNvSpPr/>
            <p:nvPr/>
          </p:nvSpPr>
          <p:spPr>
            <a:xfrm>
              <a:off x="6018461" y="4027289"/>
              <a:ext cx="15507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Open Sans" panose="020B0606030504020204" pitchFamily="34" charset="0"/>
                  <a:cs typeface="Open Sans" panose="020B0606030504020204" pitchFamily="34" charset="0"/>
                </a:rPr>
                <a:t>3</a:t>
              </a:r>
              <a:endParaRPr lang="en-US" sz="2187" dirty="0">
                <a:latin typeface="+mj-lt"/>
                <a:ea typeface="Open Sans" panose="020B0606030504020204" pitchFamily="34" charset="0"/>
                <a:cs typeface="Open Sans" panose="020B0606030504020204" pitchFamily="34" charset="0"/>
              </a:endParaRPr>
            </a:p>
          </p:txBody>
        </p:sp>
        <p:sp>
          <p:nvSpPr>
            <p:cNvPr id="19" name="Text 17"/>
            <p:cNvSpPr/>
            <p:nvPr/>
          </p:nvSpPr>
          <p:spPr>
            <a:xfrm>
              <a:off x="7114382" y="4033044"/>
              <a:ext cx="1851620" cy="289322"/>
            </a:xfrm>
            <a:prstGeom prst="rect">
              <a:avLst/>
            </a:prstGeom>
            <a:noFill/>
            <a:ln/>
          </p:spPr>
          <p:txBody>
            <a:bodyPr wrap="none" rtlCol="0" anchor="t"/>
            <a:lstStyle/>
            <a:p>
              <a:pPr>
                <a:lnSpc>
                  <a:spcPts val="2278"/>
                </a:lnSpc>
              </a:pPr>
              <a:r>
                <a:rPr lang="en-US" sz="1822" kern="0" spc="-55" dirty="0">
                  <a:solidFill>
                    <a:srgbClr val="2B2E3C"/>
                  </a:solidFill>
                  <a:latin typeface="+mj-lt"/>
                  <a:ea typeface="Bitter" pitchFamily="34" charset="-122"/>
                  <a:cs typeface="Bitter" pitchFamily="34" charset="-120"/>
                </a:rPr>
                <a:t>Impact</a:t>
              </a:r>
              <a:endParaRPr lang="en-US" sz="1822" dirty="0">
                <a:latin typeface="+mj-lt"/>
              </a:endParaRPr>
            </a:p>
          </p:txBody>
        </p:sp>
        <p:sp>
          <p:nvSpPr>
            <p:cNvPr id="20" name="Text 18"/>
            <p:cNvSpPr/>
            <p:nvPr/>
          </p:nvSpPr>
          <p:spPr>
            <a:xfrm>
              <a:off x="7114382" y="4507508"/>
              <a:ext cx="3379292" cy="1480840"/>
            </a:xfrm>
            <a:prstGeom prst="rect">
              <a:avLst/>
            </a:prstGeom>
            <a:noFill/>
            <a:ln/>
          </p:spPr>
          <p:txBody>
            <a:bodyPr wrap="square" rtlCol="0" anchor="t"/>
            <a:lstStyle/>
            <a:p>
              <a:pPr>
                <a:lnSpc>
                  <a:spcPts val="2332"/>
                </a:lnSpc>
              </a:pPr>
              <a:r>
                <a:rPr lang="en-US" sz="1458" kern="0" spc="-29" dirty="0">
                  <a:solidFill>
                    <a:srgbClr val="2B2E3C"/>
                  </a:solidFill>
                  <a:latin typeface="+mj-lt"/>
                  <a:ea typeface="Open Sans" pitchFamily="34" charset="-122"/>
                  <a:cs typeface="Open Sans" pitchFamily="34" charset="-120"/>
                </a:rPr>
                <a:t>Large language models achieve impressive performance on diverse tasks, such as translation, summarization, conversation, and even coding.</a:t>
              </a:r>
              <a:endParaRPr lang="en-US" sz="1458" dirty="0">
                <a:latin typeface="+mj-lt"/>
              </a:endParaRPr>
            </a:p>
          </p:txBody>
        </p:sp>
      </p:grpSp>
      <p:sp>
        <p:nvSpPr>
          <p:cNvPr id="21" name="Title 20">
            <a:extLst>
              <a:ext uri="{FF2B5EF4-FFF2-40B4-BE49-F238E27FC236}">
                <a16:creationId xmlns:a16="http://schemas.microsoft.com/office/drawing/2014/main" id="{5BDB0F61-0090-5217-17DC-741AEEFD757D}"/>
              </a:ext>
            </a:extLst>
          </p:cNvPr>
          <p:cNvSpPr>
            <a:spLocks noGrp="1"/>
          </p:cNvSpPr>
          <p:nvPr>
            <p:ph type="title"/>
          </p:nvPr>
        </p:nvSpPr>
        <p:spPr/>
        <p:txBody>
          <a:bodyPr/>
          <a:lstStyle/>
          <a:p>
            <a:r>
              <a:rPr lang="en-US" dirty="0">
                <a:solidFill>
                  <a:srgbClr val="4A41C5"/>
                </a:solidFill>
              </a:rPr>
              <a:t>What are Large Language Models?</a:t>
            </a:r>
            <a:endParaRPr lang="en-IN" dirty="0">
              <a:solidFill>
                <a:srgbClr val="4A41C5"/>
              </a:solidFill>
            </a:endParaRPr>
          </a:p>
        </p:txBody>
      </p:sp>
      <p:grpSp>
        <p:nvGrpSpPr>
          <p:cNvPr id="25" name="Group 24">
            <a:extLst>
              <a:ext uri="{FF2B5EF4-FFF2-40B4-BE49-F238E27FC236}">
                <a16:creationId xmlns:a16="http://schemas.microsoft.com/office/drawing/2014/main" id="{0BC9F514-4582-10A1-D44D-536A0BDB0092}"/>
              </a:ext>
            </a:extLst>
          </p:cNvPr>
          <p:cNvGrpSpPr/>
          <p:nvPr/>
        </p:nvGrpSpPr>
        <p:grpSpPr>
          <a:xfrm>
            <a:off x="1698326" y="2703711"/>
            <a:ext cx="4605984" cy="1694328"/>
            <a:chOff x="1698326" y="2703711"/>
            <a:chExt cx="4605984" cy="1694328"/>
          </a:xfrm>
        </p:grpSpPr>
        <p:sp>
          <p:nvSpPr>
            <p:cNvPr id="11" name="Shape 9"/>
            <p:cNvSpPr/>
            <p:nvPr/>
          </p:nvSpPr>
          <p:spPr>
            <a:xfrm>
              <a:off x="5239693" y="2893467"/>
              <a:ext cx="647998" cy="37008"/>
            </a:xfrm>
            <a:prstGeom prst="rect">
              <a:avLst/>
            </a:prstGeom>
            <a:solidFill>
              <a:schemeClr val="accent1">
                <a:lumMod val="40000"/>
                <a:lumOff val="60000"/>
              </a:schemeClr>
            </a:solidFill>
            <a:ln>
              <a:solidFill>
                <a:schemeClr val="accent1">
                  <a:lumMod val="75000"/>
                </a:schemeClr>
              </a:solidFill>
            </a:ln>
          </p:spPr>
          <p:txBody>
            <a:bodyPr/>
            <a:lstStyle/>
            <a:p>
              <a:endParaRPr lang="en-IN" sz="1500">
                <a:latin typeface="+mj-lt"/>
              </a:endParaRPr>
            </a:p>
          </p:txBody>
        </p:sp>
        <p:sp>
          <p:nvSpPr>
            <p:cNvPr id="12" name="Shape 10"/>
            <p:cNvSpPr/>
            <p:nvPr/>
          </p:nvSpPr>
          <p:spPr>
            <a:xfrm>
              <a:off x="5887691" y="2703711"/>
              <a:ext cx="416619" cy="416619"/>
            </a:xfrm>
            <a:prstGeom prst="roundRect">
              <a:avLst>
                <a:gd name="adj" fmla="val 20000"/>
              </a:avLst>
            </a:prstGeom>
            <a:solidFill>
              <a:schemeClr val="accent1">
                <a:lumMod val="40000"/>
                <a:lumOff val="60000"/>
              </a:schemeClr>
            </a:solidFill>
            <a:ln w="13811">
              <a:solidFill>
                <a:schemeClr val="accent1">
                  <a:lumMod val="75000"/>
                </a:schemeClr>
              </a:solidFill>
              <a:prstDash val="solid"/>
            </a:ln>
          </p:spPr>
          <p:txBody>
            <a:bodyPr/>
            <a:lstStyle/>
            <a:p>
              <a:endParaRPr lang="en-IN" sz="1500">
                <a:latin typeface="+mj-lt"/>
              </a:endParaRPr>
            </a:p>
          </p:txBody>
        </p:sp>
        <p:sp>
          <p:nvSpPr>
            <p:cNvPr id="13" name="Text 11"/>
            <p:cNvSpPr/>
            <p:nvPr/>
          </p:nvSpPr>
          <p:spPr>
            <a:xfrm>
              <a:off x="6021636" y="2738438"/>
              <a:ext cx="14872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Open Sans" panose="020B0606030504020204" pitchFamily="34" charset="0"/>
                  <a:cs typeface="Open Sans" panose="020B0606030504020204" pitchFamily="34" charset="0"/>
                </a:rPr>
                <a:t>2</a:t>
              </a:r>
              <a:endParaRPr lang="en-US" sz="2187" dirty="0">
                <a:latin typeface="+mj-lt"/>
                <a:ea typeface="Open Sans" panose="020B0606030504020204" pitchFamily="34" charset="0"/>
                <a:cs typeface="Open Sans" panose="020B0606030504020204" pitchFamily="34" charset="0"/>
              </a:endParaRPr>
            </a:p>
          </p:txBody>
        </p:sp>
        <p:sp>
          <p:nvSpPr>
            <p:cNvPr id="14" name="Text 12"/>
            <p:cNvSpPr/>
            <p:nvPr/>
          </p:nvSpPr>
          <p:spPr>
            <a:xfrm>
              <a:off x="3225998" y="2744192"/>
              <a:ext cx="1851620" cy="289322"/>
            </a:xfrm>
            <a:prstGeom prst="rect">
              <a:avLst/>
            </a:prstGeom>
            <a:noFill/>
            <a:ln/>
          </p:spPr>
          <p:txBody>
            <a:bodyPr wrap="none" rtlCol="0" anchor="t"/>
            <a:lstStyle/>
            <a:p>
              <a:pPr algn="r">
                <a:lnSpc>
                  <a:spcPts val="2278"/>
                </a:lnSpc>
              </a:pPr>
              <a:r>
                <a:rPr lang="en-US" sz="1822" kern="0" spc="-55" dirty="0">
                  <a:solidFill>
                    <a:srgbClr val="2B2E3C"/>
                  </a:solidFill>
                  <a:latin typeface="+mj-lt"/>
                  <a:ea typeface="Bitter" pitchFamily="34" charset="-122"/>
                  <a:cs typeface="Bitter" pitchFamily="34" charset="-120"/>
                </a:rPr>
                <a:t>Size Comparison</a:t>
              </a:r>
              <a:endParaRPr lang="en-US" sz="1822" dirty="0">
                <a:latin typeface="+mj-lt"/>
              </a:endParaRPr>
            </a:p>
          </p:txBody>
        </p:sp>
        <p:sp>
          <p:nvSpPr>
            <p:cNvPr id="24" name="Text 13">
              <a:extLst>
                <a:ext uri="{FF2B5EF4-FFF2-40B4-BE49-F238E27FC236}">
                  <a16:creationId xmlns:a16="http://schemas.microsoft.com/office/drawing/2014/main" id="{63F2CE47-76AD-68B4-EEF2-65A739239599}"/>
                </a:ext>
              </a:extLst>
            </p:cNvPr>
            <p:cNvSpPr/>
            <p:nvPr/>
          </p:nvSpPr>
          <p:spPr>
            <a:xfrm>
              <a:off x="1698326" y="3213367"/>
              <a:ext cx="3379292" cy="1184672"/>
            </a:xfrm>
            <a:prstGeom prst="rect">
              <a:avLst/>
            </a:prstGeom>
            <a:noFill/>
            <a:ln/>
          </p:spPr>
          <p:txBody>
            <a:bodyPr wrap="square" rtlCol="0" anchor="t"/>
            <a:lstStyle/>
            <a:p>
              <a:pPr algn="r">
                <a:lnSpc>
                  <a:spcPts val="2332"/>
                </a:lnSpc>
              </a:pPr>
              <a:r>
                <a:rPr lang="en-US" sz="1458" kern="0" spc="-29" dirty="0">
                  <a:solidFill>
                    <a:srgbClr val="2B2E3C"/>
                  </a:solidFill>
                  <a:latin typeface="+mj-lt"/>
                  <a:ea typeface="Open Sans" pitchFamily="34" charset="-122"/>
                  <a:cs typeface="Open Sans" pitchFamily="34" charset="-120"/>
                </a:rPr>
                <a:t>Small language models have around 100 million parameters, while the largest ones can have up to 175 billion parameters.</a:t>
              </a:r>
              <a:endParaRPr lang="en-US" sz="1458" dirty="0">
                <a:latin typeface="+mj-lt"/>
              </a:endParaRPr>
            </a:p>
          </p:txBody>
        </p:sp>
      </p:grpSp>
      <p:sp>
        <p:nvSpPr>
          <p:cNvPr id="4" name="Date Placeholder 3">
            <a:extLst>
              <a:ext uri="{FF2B5EF4-FFF2-40B4-BE49-F238E27FC236}">
                <a16:creationId xmlns:a16="http://schemas.microsoft.com/office/drawing/2014/main" id="{B546F507-E1CC-9473-6740-FD2D0DBC6820}"/>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22" name="Footer Placeholder 21">
            <a:extLst>
              <a:ext uri="{FF2B5EF4-FFF2-40B4-BE49-F238E27FC236}">
                <a16:creationId xmlns:a16="http://schemas.microsoft.com/office/drawing/2014/main" id="{A46DCBAA-8300-C530-9531-4045BE8883EA}"/>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27" name="Slide Number Placeholder 26">
            <a:extLst>
              <a:ext uri="{FF2B5EF4-FFF2-40B4-BE49-F238E27FC236}">
                <a16:creationId xmlns:a16="http://schemas.microsoft.com/office/drawing/2014/main" id="{6289FD6E-8610-294D-0D53-7CD379E4B7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AABCB6"/>
          </a:solidFill>
          <a:ln/>
        </p:spPr>
        <p:txBody>
          <a:bodyPr/>
          <a:lstStyle/>
          <a:p>
            <a:endParaRPr lang="en-IN" sz="1500">
              <a:latin typeface="+mj-lt"/>
            </a:endParaRPr>
          </a:p>
        </p:txBody>
      </p:sp>
      <p:sp>
        <p:nvSpPr>
          <p:cNvPr id="3" name="Shape 1"/>
          <p:cNvSpPr>
            <a:spLocks noGrp="1" noRot="1" noMove="1" noResize="1" noEditPoints="1" noAdjustHandles="1" noChangeArrowheads="1" noChangeShapeType="1"/>
          </p:cNvSpPr>
          <p:nvPr/>
        </p:nvSpPr>
        <p:spPr>
          <a:xfrm>
            <a:off x="0" y="-9556"/>
            <a:ext cx="12192000" cy="6858000"/>
          </a:xfrm>
          <a:prstGeom prst="rect">
            <a:avLst/>
          </a:prstGeom>
          <a:solidFill>
            <a:schemeClr val="tx2">
              <a:lumMod val="10000"/>
              <a:lumOff val="90000"/>
            </a:schemeClr>
          </a:solidFill>
          <a:ln w="13811">
            <a:solidFill>
              <a:srgbClr val="E5E0DF"/>
            </a:solidFill>
            <a:prstDash val="solid"/>
          </a:ln>
        </p:spPr>
        <p:txBody>
          <a:bodyPr/>
          <a:lstStyle/>
          <a:p>
            <a:endParaRPr lang="en-IN" sz="1500">
              <a:latin typeface="+mj-lt"/>
            </a:endParaRPr>
          </a:p>
        </p:txBody>
      </p:sp>
      <p:sp>
        <p:nvSpPr>
          <p:cNvPr id="4" name="Text 2"/>
          <p:cNvSpPr/>
          <p:nvPr/>
        </p:nvSpPr>
        <p:spPr>
          <a:xfrm>
            <a:off x="3030796" y="76907"/>
            <a:ext cx="6231334" cy="1157288"/>
          </a:xfrm>
          <a:prstGeom prst="rect">
            <a:avLst/>
          </a:prstGeom>
          <a:noFill/>
          <a:ln/>
        </p:spPr>
        <p:txBody>
          <a:bodyPr wrap="square" rtlCol="0" anchor="t"/>
          <a:lstStyle/>
          <a:p>
            <a:pPr>
              <a:lnSpc>
                <a:spcPts val="4556"/>
              </a:lnSpc>
            </a:pPr>
            <a:r>
              <a:rPr lang="en-US" sz="3645" kern="0" spc="-109" dirty="0">
                <a:solidFill>
                  <a:srgbClr val="2C3F42"/>
                </a:solidFill>
                <a:latin typeface="+mj-lt"/>
                <a:ea typeface="Open Sans" panose="020B0606030504020204" pitchFamily="34" charset="0"/>
                <a:cs typeface="Open Sans" panose="020B0606030504020204" pitchFamily="34" charset="0"/>
              </a:rPr>
              <a:t>Pre-trained LLMs</a:t>
            </a:r>
            <a:endParaRPr lang="en-US" sz="3645" dirty="0">
              <a:latin typeface="+mj-lt"/>
              <a:ea typeface="Open Sans" panose="020B0606030504020204" pitchFamily="34" charset="0"/>
              <a:cs typeface="Open Sans" panose="020B0606030504020204" pitchFamily="34" charset="0"/>
            </a:endParaRPr>
          </a:p>
        </p:txBody>
      </p:sp>
      <p:sp>
        <p:nvSpPr>
          <p:cNvPr id="5" name="Text 3"/>
          <p:cNvSpPr/>
          <p:nvPr/>
        </p:nvSpPr>
        <p:spPr>
          <a:xfrm>
            <a:off x="3030796" y="987087"/>
            <a:ext cx="8466871" cy="3584913"/>
          </a:xfrm>
          <a:prstGeom prst="rect">
            <a:avLst/>
          </a:prstGeom>
          <a:noFill/>
          <a:ln/>
        </p:spPr>
        <p:txBody>
          <a:bodyPr wrap="square" rtlCol="0" anchor="t"/>
          <a:lstStyle/>
          <a:p>
            <a:pPr>
              <a:lnSpc>
                <a:spcPts val="2332"/>
              </a:lnSpc>
            </a:pPr>
            <a:r>
              <a:rPr lang="en-US" sz="1458" b="1" kern="0" spc="-29" dirty="0">
                <a:solidFill>
                  <a:srgbClr val="2B2E3C"/>
                </a:solidFill>
                <a:latin typeface="+mj-lt"/>
                <a:ea typeface="Open Sans" pitchFamily="34" charset="-122"/>
                <a:cs typeface="Open Sans" pitchFamily="34" charset="-120"/>
              </a:rPr>
              <a:t>A. Why Pre-trained Models?</a:t>
            </a:r>
          </a:p>
          <a:p>
            <a:pPr marL="238115" indent="-238115">
              <a:lnSpc>
                <a:spcPts val="2332"/>
              </a:lnSpc>
              <a:buFont typeface="Arial" panose="020B0604020202020204" pitchFamily="34" charset="0"/>
              <a:buChar char="•"/>
            </a:pPr>
            <a:endParaRPr lang="en-US" sz="1458" kern="0" spc="-29" dirty="0">
              <a:solidFill>
                <a:srgbClr val="2B2E3C"/>
              </a:solidFill>
              <a:latin typeface="+mj-lt"/>
              <a:ea typeface="Open Sans" pitchFamily="34" charset="-122"/>
              <a:cs typeface="Open Sans" pitchFamily="34" charset="-120"/>
            </a:endParaRPr>
          </a:p>
          <a:p>
            <a:pPr marL="238115" indent="-238115">
              <a:lnSpc>
                <a:spcPts val="2332"/>
              </a:lnSpc>
              <a:buFont typeface="Arial" panose="020B0604020202020204" pitchFamily="34" charset="0"/>
              <a:buChar char="•"/>
            </a:pPr>
            <a:r>
              <a:rPr lang="en-US" sz="1458" kern="0" spc="-29" dirty="0">
                <a:solidFill>
                  <a:srgbClr val="2B2E3C"/>
                </a:solidFill>
                <a:latin typeface="+mj-lt"/>
                <a:ea typeface="Open Sans" pitchFamily="34" charset="-122"/>
                <a:cs typeface="Open Sans" pitchFamily="34" charset="-120"/>
              </a:rPr>
              <a:t>Training LLMs requires huge computational resources. By using pre-trained models, you leverage the training done by others, saving time and resources.</a:t>
            </a:r>
          </a:p>
          <a:p>
            <a:pPr>
              <a:lnSpc>
                <a:spcPts val="2332"/>
              </a:lnSpc>
            </a:pPr>
            <a:endParaRPr lang="en-US" sz="1458" kern="0" spc="-29" dirty="0">
              <a:solidFill>
                <a:srgbClr val="2B2E3C"/>
              </a:solidFill>
              <a:latin typeface="+mj-lt"/>
              <a:ea typeface="Open Sans" pitchFamily="34" charset="-122"/>
              <a:cs typeface="Open Sans" pitchFamily="34" charset="-120"/>
            </a:endParaRPr>
          </a:p>
          <a:p>
            <a:pPr>
              <a:lnSpc>
                <a:spcPts val="2332"/>
              </a:lnSpc>
            </a:pPr>
            <a:r>
              <a:rPr lang="en-US" sz="1458" b="1" kern="0" spc="-29" dirty="0">
                <a:solidFill>
                  <a:srgbClr val="2B2E3C"/>
                </a:solidFill>
                <a:latin typeface="+mj-lt"/>
                <a:ea typeface="Open Sans" pitchFamily="34" charset="-122"/>
                <a:cs typeface="Open Sans" pitchFamily="34" charset="-120"/>
              </a:rPr>
              <a:t>B. Common LLMs:</a:t>
            </a:r>
            <a:endParaRPr lang="en-US" sz="1458" kern="0" spc="-29" dirty="0">
              <a:solidFill>
                <a:srgbClr val="2B2E3C"/>
              </a:solidFill>
              <a:latin typeface="+mj-lt"/>
              <a:ea typeface="Open Sans" pitchFamily="34" charset="-122"/>
              <a:cs typeface="Open Sans" pitchFamily="34" charset="-120"/>
            </a:endParaRPr>
          </a:p>
          <a:p>
            <a:pPr marL="238115" indent="-238115">
              <a:lnSpc>
                <a:spcPts val="2332"/>
              </a:lnSpc>
              <a:buFont typeface="Arial" panose="020B0604020202020204" pitchFamily="34" charset="0"/>
              <a:buChar char="•"/>
            </a:pPr>
            <a:r>
              <a:rPr lang="en-US" sz="1458" b="1" kern="0" spc="-29" dirty="0">
                <a:solidFill>
                  <a:srgbClr val="2B2E3C"/>
                </a:solidFill>
                <a:latin typeface="+mj-lt"/>
                <a:ea typeface="Open Sans" pitchFamily="34" charset="-122"/>
                <a:cs typeface="Open Sans" pitchFamily="34" charset="-120"/>
              </a:rPr>
              <a:t>GPT (Generative Pre-trained Transformer):</a:t>
            </a:r>
            <a:r>
              <a:rPr lang="en-US" sz="1458" kern="0" spc="-29" dirty="0">
                <a:solidFill>
                  <a:srgbClr val="2B2E3C"/>
                </a:solidFill>
                <a:latin typeface="+mj-lt"/>
                <a:ea typeface="Open Sans" pitchFamily="34" charset="-122"/>
                <a:cs typeface="Open Sans" pitchFamily="34" charset="-120"/>
              </a:rPr>
              <a:t> Developed by OpenAI, known for its capability to generate coherent, diverse paragraphs of text.</a:t>
            </a:r>
          </a:p>
          <a:p>
            <a:pPr marL="238115" indent="-238115">
              <a:lnSpc>
                <a:spcPts val="2332"/>
              </a:lnSpc>
              <a:buFont typeface="Arial" panose="020B0604020202020204" pitchFamily="34" charset="0"/>
              <a:buChar char="•"/>
            </a:pPr>
            <a:r>
              <a:rPr lang="en-US" sz="1458" b="1" kern="0" spc="-29" dirty="0">
                <a:solidFill>
                  <a:srgbClr val="2B2E3C"/>
                </a:solidFill>
                <a:latin typeface="+mj-lt"/>
                <a:ea typeface="Open Sans" pitchFamily="34" charset="-122"/>
                <a:cs typeface="Open Sans" pitchFamily="34" charset="-120"/>
              </a:rPr>
              <a:t>BERT (Bidirectional Encoder Representations from Transformers):</a:t>
            </a:r>
            <a:r>
              <a:rPr lang="en-US" sz="1458" kern="0" spc="-29" dirty="0">
                <a:solidFill>
                  <a:srgbClr val="2B2E3C"/>
                </a:solidFill>
                <a:latin typeface="+mj-lt"/>
                <a:ea typeface="Open Sans" pitchFamily="34" charset="-122"/>
                <a:cs typeface="Open Sans" pitchFamily="34" charset="-120"/>
              </a:rPr>
              <a:t> Developed by Google, excels at understanding the context of words in search queries.</a:t>
            </a:r>
          </a:p>
          <a:p>
            <a:pPr marL="238115" indent="-238115">
              <a:lnSpc>
                <a:spcPts val="2332"/>
              </a:lnSpc>
              <a:buFont typeface="Arial" panose="020B0604020202020204" pitchFamily="34" charset="0"/>
              <a:buChar char="•"/>
            </a:pPr>
            <a:r>
              <a:rPr lang="en-US" sz="1458" b="1" kern="0" spc="-29" dirty="0">
                <a:solidFill>
                  <a:srgbClr val="2B2E3C"/>
                </a:solidFill>
                <a:latin typeface="+mj-lt"/>
                <a:ea typeface="Open Sans" pitchFamily="34" charset="-122"/>
                <a:cs typeface="Open Sans" pitchFamily="34" charset="-120"/>
              </a:rPr>
              <a:t>T5 (Text-to-Text Transfer Transformer):</a:t>
            </a:r>
            <a:r>
              <a:rPr lang="en-US" sz="1458" kern="0" spc="-29" dirty="0">
                <a:solidFill>
                  <a:srgbClr val="2B2E3C"/>
                </a:solidFill>
                <a:latin typeface="+mj-lt"/>
                <a:ea typeface="Open Sans" pitchFamily="34" charset="-122"/>
                <a:cs typeface="Open Sans" pitchFamily="34" charset="-120"/>
              </a:rPr>
              <a:t> Also by Google, it treats every problem as a text-to-text problem.</a:t>
            </a:r>
          </a:p>
          <a:p>
            <a:pPr marL="238115" indent="-238115">
              <a:lnSpc>
                <a:spcPts val="2332"/>
              </a:lnSpc>
              <a:buFont typeface="Arial" panose="020B0604020202020204" pitchFamily="34" charset="0"/>
              <a:buChar char="•"/>
            </a:pPr>
            <a:endParaRPr lang="en-US" sz="1458" kern="0" spc="-29" dirty="0">
              <a:solidFill>
                <a:srgbClr val="2B2E3C"/>
              </a:solidFill>
              <a:latin typeface="+mj-lt"/>
              <a:ea typeface="Open Sans" pitchFamily="34" charset="-122"/>
              <a:cs typeface="Open Sans" pitchFamily="34" charset="-120"/>
            </a:endParaRPr>
          </a:p>
          <a:p>
            <a:pPr>
              <a:lnSpc>
                <a:spcPts val="2332"/>
              </a:lnSpc>
            </a:pPr>
            <a:r>
              <a:rPr lang="en-US" sz="1458" b="1" kern="0" spc="-29" dirty="0">
                <a:solidFill>
                  <a:srgbClr val="2B2E3C"/>
                </a:solidFill>
                <a:latin typeface="+mj-lt"/>
                <a:ea typeface="Open Sans" pitchFamily="34" charset="-122"/>
                <a:cs typeface="Open Sans" pitchFamily="34" charset="-120"/>
              </a:rPr>
              <a:t>C. How to Use:</a:t>
            </a:r>
            <a:endParaRPr lang="en-US" sz="1458" kern="0" spc="-29" dirty="0">
              <a:solidFill>
                <a:srgbClr val="2B2E3C"/>
              </a:solidFill>
              <a:latin typeface="+mj-lt"/>
              <a:ea typeface="Open Sans" pitchFamily="34" charset="-122"/>
              <a:cs typeface="Open Sans" pitchFamily="34" charset="-120"/>
            </a:endParaRPr>
          </a:p>
          <a:p>
            <a:pPr marL="238115" indent="-238115">
              <a:lnSpc>
                <a:spcPts val="2332"/>
              </a:lnSpc>
              <a:buFont typeface="Arial" panose="020B0604020202020204" pitchFamily="34" charset="0"/>
              <a:buChar char="•"/>
            </a:pPr>
            <a:r>
              <a:rPr lang="en-US" sz="1458" b="1" kern="0" spc="-29" dirty="0">
                <a:solidFill>
                  <a:srgbClr val="2B2E3C"/>
                </a:solidFill>
                <a:latin typeface="+mj-lt"/>
                <a:ea typeface="Open Sans" pitchFamily="34" charset="-122"/>
                <a:cs typeface="Open Sans" pitchFamily="34" charset="-120"/>
              </a:rPr>
              <a:t>APIs: </a:t>
            </a:r>
            <a:r>
              <a:rPr lang="en-US" sz="1458" kern="0" spc="-29" dirty="0">
                <a:solidFill>
                  <a:srgbClr val="2B2E3C"/>
                </a:solidFill>
                <a:latin typeface="+mj-lt"/>
                <a:ea typeface="Open Sans" pitchFamily="34" charset="-122"/>
                <a:cs typeface="Open Sans" pitchFamily="34" charset="-120"/>
              </a:rPr>
              <a:t>Companies like OpenAI offer APIs to directly use their models.</a:t>
            </a:r>
          </a:p>
          <a:p>
            <a:pPr marL="238115" indent="-238115">
              <a:lnSpc>
                <a:spcPts val="2332"/>
              </a:lnSpc>
              <a:buFont typeface="Arial" panose="020B0604020202020204" pitchFamily="34" charset="0"/>
              <a:buChar char="•"/>
            </a:pPr>
            <a:r>
              <a:rPr lang="en-US" sz="1458" b="1" kern="0" spc="-29" dirty="0">
                <a:solidFill>
                  <a:srgbClr val="2B2E3C"/>
                </a:solidFill>
                <a:latin typeface="+mj-lt"/>
                <a:ea typeface="Open Sans" pitchFamily="34" charset="-122"/>
                <a:cs typeface="Open Sans" pitchFamily="34" charset="-120"/>
              </a:rPr>
              <a:t>Frameworks: </a:t>
            </a:r>
            <a:r>
              <a:rPr lang="en-US" sz="1458" kern="0" spc="-29" dirty="0">
                <a:solidFill>
                  <a:srgbClr val="2B2E3C"/>
                </a:solidFill>
                <a:latin typeface="+mj-lt"/>
                <a:ea typeface="Open Sans" pitchFamily="34" charset="-122"/>
                <a:cs typeface="Open Sans" pitchFamily="34" charset="-120"/>
              </a:rPr>
              <a:t>Libraries like TensorFlow and </a:t>
            </a:r>
            <a:r>
              <a:rPr lang="en-US" sz="1458" kern="0" spc="-29" dirty="0" err="1">
                <a:solidFill>
                  <a:srgbClr val="2B2E3C"/>
                </a:solidFill>
                <a:latin typeface="+mj-lt"/>
                <a:ea typeface="Open Sans" pitchFamily="34" charset="-122"/>
                <a:cs typeface="Open Sans" pitchFamily="34" charset="-120"/>
              </a:rPr>
              <a:t>PyTorch</a:t>
            </a:r>
            <a:r>
              <a:rPr lang="en-US" sz="1458" kern="0" spc="-29" dirty="0">
                <a:solidFill>
                  <a:srgbClr val="2B2E3C"/>
                </a:solidFill>
                <a:latin typeface="+mj-lt"/>
                <a:ea typeface="Open Sans" pitchFamily="34" charset="-122"/>
                <a:cs typeface="Open Sans" pitchFamily="34" charset="-120"/>
              </a:rPr>
              <a:t> allow you to load pre-trained models and fine-tune or use them directly.</a:t>
            </a:r>
          </a:p>
        </p:txBody>
      </p:sp>
      <p:pic>
        <p:nvPicPr>
          <p:cNvPr id="6" name="Image 0" descr="preencoded.png"/>
          <p:cNvPicPr>
            <a:picLocks noGrp="1" noRot="1" noChangeAspect="1" noMove="1" noResize="1" noEditPoints="1" noAdjustHandles="1" noChangeArrowheads="1" noChangeShapeType="1" noCrop="1"/>
          </p:cNvPicPr>
          <p:nvPr/>
        </p:nvPicPr>
        <p:blipFill rotWithShape="1">
          <a:blip r:embed="rId3">
            <a:duotone>
              <a:schemeClr val="accent1">
                <a:shade val="45000"/>
                <a:satMod val="135000"/>
              </a:schemeClr>
              <a:prstClr val="white"/>
            </a:duotone>
          </a:blip>
          <a:srcRect r="46910"/>
          <a:stretch/>
        </p:blipFill>
        <p:spPr>
          <a:xfrm>
            <a:off x="0" y="-19112"/>
            <a:ext cx="2427298" cy="6858000"/>
          </a:xfrm>
          <a:prstGeom prst="rect">
            <a:avLst/>
          </a:prstGeom>
        </p:spPr>
      </p:pic>
    </p:spTree>
    <p:extLst>
      <p:ext uri="{BB962C8B-B14F-4D97-AF65-F5344CB8AC3E}">
        <p14:creationId xmlns:p14="http://schemas.microsoft.com/office/powerpoint/2010/main" val="137941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48AE-54E3-C238-7CA5-CB9C6264C8E1}"/>
              </a:ext>
            </a:extLst>
          </p:cNvPr>
          <p:cNvSpPr>
            <a:spLocks noGrp="1"/>
          </p:cNvSpPr>
          <p:nvPr>
            <p:ph type="title"/>
          </p:nvPr>
        </p:nvSpPr>
        <p:spPr>
          <a:xfrm>
            <a:off x="331788" y="875030"/>
            <a:ext cx="2384425" cy="5068570"/>
          </a:xfrm>
        </p:spPr>
        <p:txBody>
          <a:bodyPr anchor="b">
            <a:normAutofit/>
          </a:bodyPr>
          <a:lstStyle/>
          <a:p>
            <a:pPr>
              <a:lnSpc>
                <a:spcPct val="90000"/>
              </a:lnSpc>
            </a:pPr>
            <a:r>
              <a:rPr lang="en-US" sz="2600" dirty="0"/>
              <a:t>Applications of Large Language Models in Industry</a:t>
            </a:r>
            <a:br>
              <a:rPr lang="en-US" sz="2600" dirty="0"/>
            </a:br>
            <a:br>
              <a:rPr lang="en-US" sz="2600" dirty="0"/>
            </a:br>
            <a:br>
              <a:rPr lang="en-US" sz="2600" dirty="0"/>
            </a:br>
            <a:br>
              <a:rPr lang="en-US" sz="2600" dirty="0"/>
            </a:br>
            <a:br>
              <a:rPr lang="en-US" sz="2600" dirty="0"/>
            </a:br>
            <a:br>
              <a:rPr lang="en-US" sz="2600" dirty="0"/>
            </a:br>
            <a:br>
              <a:rPr lang="en-US" sz="2600" dirty="0"/>
            </a:br>
            <a:br>
              <a:rPr lang="en-US" sz="2600" dirty="0"/>
            </a:br>
            <a:endParaRPr lang="en-IN" sz="2600" dirty="0"/>
          </a:p>
        </p:txBody>
      </p:sp>
      <p:sp>
        <p:nvSpPr>
          <p:cNvPr id="3" name="Footer Placeholder 2">
            <a:extLst>
              <a:ext uri="{FF2B5EF4-FFF2-40B4-BE49-F238E27FC236}">
                <a16:creationId xmlns:a16="http://schemas.microsoft.com/office/drawing/2014/main" id="{D70DCB55-87E7-8201-EDB6-208A782595AE}"/>
              </a:ext>
            </a:extLst>
          </p:cNvPr>
          <p:cNvSpPr>
            <a:spLocks noGrp="1"/>
          </p:cNvSpPr>
          <p:nvPr>
            <p:ph type="ftr" sz="quarter" idx="11"/>
          </p:nvPr>
        </p:nvSpPr>
        <p:spPr>
          <a:xfrm>
            <a:off x="199277" y="6356350"/>
            <a:ext cx="2771138" cy="365125"/>
          </a:xfrm>
        </p:spPr>
        <p:txBody>
          <a:bodyPr anchor="ctr">
            <a:normAutofit/>
          </a:bodyPr>
          <a:lstStyle/>
          <a:p>
            <a:pPr>
              <a:spcAft>
                <a:spcPts val="600"/>
              </a:spcAft>
              <a:defRPr/>
            </a:pPr>
            <a:r>
              <a:rPr lang="en-US">
                <a:latin typeface="+mj-lt"/>
              </a:rPr>
              <a:t>AI &amp; Data for Recruiters</a:t>
            </a:r>
          </a:p>
        </p:txBody>
      </p:sp>
      <p:sp>
        <p:nvSpPr>
          <p:cNvPr id="5" name="Date Placeholder 4">
            <a:extLst>
              <a:ext uri="{FF2B5EF4-FFF2-40B4-BE49-F238E27FC236}">
                <a16:creationId xmlns:a16="http://schemas.microsoft.com/office/drawing/2014/main" id="{DD601D92-D5B8-A534-553A-564F958D8B83}"/>
              </a:ext>
            </a:extLst>
          </p:cNvPr>
          <p:cNvSpPr>
            <a:spLocks noGrp="1"/>
          </p:cNvSpPr>
          <p:nvPr>
            <p:ph type="dt" sz="half" idx="10"/>
          </p:nvPr>
        </p:nvSpPr>
        <p:spPr>
          <a:xfrm>
            <a:off x="7013448" y="6355080"/>
            <a:ext cx="4352544" cy="365125"/>
          </a:xfrm>
        </p:spPr>
        <p:txBody>
          <a:bodyPr anchor="ctr">
            <a:normAutofit/>
          </a:bodyPr>
          <a:lstStyle/>
          <a:p>
            <a:pPr>
              <a:spcAft>
                <a:spcPts val="600"/>
              </a:spcAft>
              <a:defRPr/>
            </a:pPr>
            <a:r>
              <a:rPr lang="en-US">
                <a:solidFill>
                  <a:prstClr val="black"/>
                </a:solidFill>
                <a:latin typeface="+mj-lt"/>
              </a:rPr>
              <a:t>2023</a:t>
            </a:r>
          </a:p>
        </p:txBody>
      </p:sp>
      <p:sp>
        <p:nvSpPr>
          <p:cNvPr id="6" name="Slide Number Placeholder 5">
            <a:extLst>
              <a:ext uri="{FF2B5EF4-FFF2-40B4-BE49-F238E27FC236}">
                <a16:creationId xmlns:a16="http://schemas.microsoft.com/office/drawing/2014/main" id="{479922AD-2079-0751-43A3-D7509BC004B1}"/>
              </a:ext>
            </a:extLst>
          </p:cNvPr>
          <p:cNvSpPr>
            <a:spLocks noGrp="1"/>
          </p:cNvSpPr>
          <p:nvPr>
            <p:ph type="sldNum" sz="quarter" idx="12"/>
          </p:nvPr>
        </p:nvSpPr>
        <p:spPr>
          <a:xfrm>
            <a:off x="11365992" y="6356350"/>
            <a:ext cx="630936"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06B786C7-B8F9-4072-AAAA-17258464D730}" type="slidenum">
              <a:rPr kumimoji="0" lang="en-US" b="0" i="0" u="none" strike="noStrike" kern="1200" cap="none" spc="0" normalizeH="0" baseline="0" noProof="0" smtClean="0">
                <a:ln>
                  <a:noFill/>
                </a:ln>
                <a:solidFill>
                  <a:prstClr val="black"/>
                </a:solidFill>
                <a:effectLst/>
                <a:uLnTx/>
                <a:uFillTx/>
                <a:latin typeface="+mj-lt"/>
              </a:rPr>
              <a:pPr marL="0" marR="0" lvl="0" indent="0" defTabSz="914400" rtl="0" eaLnBrk="1" fontAlgn="auto" latinLnBrk="0" hangingPunct="1">
                <a:spcBef>
                  <a:spcPts val="0"/>
                </a:spcBef>
                <a:spcAft>
                  <a:spcPts val="600"/>
                </a:spcAft>
                <a:buClrTx/>
                <a:buSzTx/>
                <a:buFontTx/>
                <a:buNone/>
                <a:tabLst/>
                <a:defRPr/>
              </a:pPr>
              <a:t>14</a:t>
            </a:fld>
            <a:endParaRPr kumimoji="0" lang="en-US" b="0" i="0" u="none" strike="noStrike" kern="1200" cap="none" spc="0" normalizeH="0" baseline="0" noProof="0">
              <a:ln>
                <a:noFill/>
              </a:ln>
              <a:solidFill>
                <a:prstClr val="black"/>
              </a:solidFill>
              <a:effectLst/>
              <a:uLnTx/>
              <a:uFillTx/>
              <a:latin typeface="+mj-lt"/>
            </a:endParaRPr>
          </a:p>
        </p:txBody>
      </p:sp>
      <p:graphicFrame>
        <p:nvGraphicFramePr>
          <p:cNvPr id="8" name="Content Placeholder 2">
            <a:extLst>
              <a:ext uri="{FF2B5EF4-FFF2-40B4-BE49-F238E27FC236}">
                <a16:creationId xmlns:a16="http://schemas.microsoft.com/office/drawing/2014/main" id="{EAFD40DE-F3E8-5698-2A3D-50C3E964ED85}"/>
              </a:ext>
            </a:extLst>
          </p:cNvPr>
          <p:cNvGraphicFramePr>
            <a:graphicFrameLocks noGrp="1"/>
          </p:cNvGraphicFramePr>
          <p:nvPr>
            <p:ph sz="quarter" idx="14"/>
            <p:extLst>
              <p:ext uri="{D42A27DB-BD31-4B8C-83A1-F6EECF244321}">
                <p14:modId xmlns:p14="http://schemas.microsoft.com/office/powerpoint/2010/main" val="1641896237"/>
              </p:ext>
            </p:extLst>
          </p:nvPr>
        </p:nvGraphicFramePr>
        <p:xfrm>
          <a:off x="3302000" y="876300"/>
          <a:ext cx="8607425" cy="474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394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BE333AB7-AAF0-4A22-BEDD-2028FBE366D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6D9F2908-16D0-45DB-9A80-39E3E40D1D5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graphicEl>
                                              <a:dgm id="{475ABE2D-5B22-4C73-8AD3-8F888D31F4E8}"/>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graphicEl>
                                              <a:dgm id="{92AEDA60-8A5D-473A-9B50-836EBDAF705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84F67ACE-08F0-4E91-AE54-48BB76F8CBB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1E2D43F8-F196-42B9-B1F5-C6A2A50A795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dgm id="{0F733D8A-8B6D-4768-8831-4147AE089A17}"/>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graphicEl>
                                              <a:dgm id="{593B5481-85BC-4651-93D7-6648C68598A7}"/>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graphicEl>
                                              <a:dgm id="{97B84CA9-E14C-4D04-9CC7-13DD21A2531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4C8134D-EEEA-B1E9-5F95-8652B8604ADC}"/>
              </a:ext>
            </a:extLst>
          </p:cNvPr>
          <p:cNvGrpSpPr/>
          <p:nvPr/>
        </p:nvGrpSpPr>
        <p:grpSpPr>
          <a:xfrm>
            <a:off x="944544" y="1879041"/>
            <a:ext cx="2999433" cy="4411227"/>
            <a:chOff x="1587638" y="1879042"/>
            <a:chExt cx="2999433" cy="4411227"/>
          </a:xfrm>
        </p:grpSpPr>
        <p:sp>
          <p:nvSpPr>
            <p:cNvPr id="19" name="Rectangle: Rounded Corners 18">
              <a:extLst>
                <a:ext uri="{FF2B5EF4-FFF2-40B4-BE49-F238E27FC236}">
                  <a16:creationId xmlns:a16="http://schemas.microsoft.com/office/drawing/2014/main" id="{FBAF5003-6C01-9178-EFC6-107D6F5CC161}"/>
                </a:ext>
              </a:extLst>
            </p:cNvPr>
            <p:cNvSpPr/>
            <p:nvPr/>
          </p:nvSpPr>
          <p:spPr>
            <a:xfrm>
              <a:off x="1587638" y="1879042"/>
              <a:ext cx="2999433" cy="4411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grpSp>
          <p:nvGrpSpPr>
            <p:cNvPr id="23" name="Group 22">
              <a:extLst>
                <a:ext uri="{FF2B5EF4-FFF2-40B4-BE49-F238E27FC236}">
                  <a16:creationId xmlns:a16="http://schemas.microsoft.com/office/drawing/2014/main" id="{22EF7584-B92F-7A38-17CA-0313DDBCD764}"/>
                </a:ext>
              </a:extLst>
            </p:cNvPr>
            <p:cNvGrpSpPr/>
            <p:nvPr/>
          </p:nvGrpSpPr>
          <p:grpSpPr>
            <a:xfrm>
              <a:off x="1698328" y="2109391"/>
              <a:ext cx="2771121" cy="3587948"/>
              <a:chOff x="1698328" y="2109391"/>
              <a:chExt cx="2771121" cy="3587948"/>
            </a:xfrm>
          </p:grpSpPr>
          <p:pic>
            <p:nvPicPr>
              <p:cNvPr id="5" name="Image 0" descr="preencoded.png"/>
              <p:cNvPicPr>
                <a:picLocks noChangeAspect="1"/>
              </p:cNvPicPr>
              <p:nvPr/>
            </p:nvPicPr>
            <p:blipFill>
              <a:blip r:embed="rId3"/>
              <a:stretch>
                <a:fillRect/>
              </a:stretch>
            </p:blipFill>
            <p:spPr>
              <a:xfrm>
                <a:off x="1722876" y="2109391"/>
                <a:ext cx="2746573" cy="1697434"/>
              </a:xfrm>
              <a:prstGeom prst="rect">
                <a:avLst/>
              </a:prstGeom>
            </p:spPr>
          </p:pic>
          <p:sp>
            <p:nvSpPr>
              <p:cNvPr id="6" name="Text 3"/>
              <p:cNvSpPr/>
              <p:nvPr/>
            </p:nvSpPr>
            <p:spPr>
              <a:xfrm>
                <a:off x="1698328" y="4038203"/>
                <a:ext cx="1875333" cy="289322"/>
              </a:xfrm>
              <a:prstGeom prst="rect">
                <a:avLst/>
              </a:prstGeom>
              <a:noFill/>
              <a:ln/>
            </p:spPr>
            <p:txBody>
              <a:bodyPr wrap="none" rtlCol="0" anchor="t"/>
              <a:lstStyle/>
              <a:p>
                <a:pPr>
                  <a:lnSpc>
                    <a:spcPts val="2278"/>
                  </a:lnSpc>
                </a:pPr>
                <a:r>
                  <a:rPr lang="en-US" sz="1822" b="1" kern="0" spc="-55" dirty="0">
                    <a:solidFill>
                      <a:srgbClr val="FFFFFF"/>
                    </a:solidFill>
                    <a:latin typeface="+mj-lt"/>
                    <a:ea typeface="Inter" pitchFamily="34" charset="-122"/>
                    <a:cs typeface="Inter" pitchFamily="34" charset="-120"/>
                  </a:rPr>
                  <a:t>Artistic Creations</a:t>
                </a:r>
                <a:endParaRPr lang="en-US" sz="1822" dirty="0">
                  <a:latin typeface="+mj-lt"/>
                </a:endParaRPr>
              </a:p>
            </p:txBody>
          </p:sp>
          <p:sp>
            <p:nvSpPr>
              <p:cNvPr id="7" name="Text 4"/>
              <p:cNvSpPr/>
              <p:nvPr/>
            </p:nvSpPr>
            <p:spPr>
              <a:xfrm>
                <a:off x="1698328" y="4512667"/>
                <a:ext cx="2746573" cy="1184672"/>
              </a:xfrm>
              <a:prstGeom prst="rect">
                <a:avLst/>
              </a:prstGeom>
              <a:noFill/>
              <a:ln/>
            </p:spPr>
            <p:txBody>
              <a:bodyPr wrap="square" rtlCol="0" anchor="t"/>
              <a:lstStyle/>
              <a:p>
                <a:pPr>
                  <a:lnSpc>
                    <a:spcPts val="2332"/>
                  </a:lnSpc>
                </a:pPr>
                <a:r>
                  <a:rPr lang="en-US" sz="1458" kern="0" spc="-29" dirty="0">
                    <a:solidFill>
                      <a:srgbClr val="E5E0DF"/>
                    </a:solidFill>
                    <a:latin typeface="+mj-lt"/>
                    <a:ea typeface="Open Sans" panose="020B0606030504020204" pitchFamily="34" charset="0"/>
                    <a:cs typeface="Open Sans" panose="020B0606030504020204" pitchFamily="34" charset="0"/>
                  </a:rPr>
                  <a:t>Generative AI models can create new, innovative works of art, including abstract images and music.</a:t>
                </a:r>
                <a:endParaRPr lang="en-US" sz="1458" dirty="0">
                  <a:latin typeface="+mj-lt"/>
                  <a:ea typeface="Open Sans" panose="020B0606030504020204" pitchFamily="34" charset="0"/>
                  <a:cs typeface="Open Sans" panose="020B0606030504020204" pitchFamily="34" charset="0"/>
                </a:endParaRPr>
              </a:p>
            </p:txBody>
          </p:sp>
        </p:grpSp>
      </p:grpSp>
      <p:grpSp>
        <p:nvGrpSpPr>
          <p:cNvPr id="25" name="Group 24">
            <a:extLst>
              <a:ext uri="{FF2B5EF4-FFF2-40B4-BE49-F238E27FC236}">
                <a16:creationId xmlns:a16="http://schemas.microsoft.com/office/drawing/2014/main" id="{A5F0638F-8E3F-C950-971A-CC88789ACDED}"/>
              </a:ext>
            </a:extLst>
          </p:cNvPr>
          <p:cNvGrpSpPr/>
          <p:nvPr/>
        </p:nvGrpSpPr>
        <p:grpSpPr>
          <a:xfrm>
            <a:off x="4328188" y="1879041"/>
            <a:ext cx="2999433" cy="4411227"/>
            <a:chOff x="4653926" y="1879042"/>
            <a:chExt cx="2999433" cy="4411227"/>
          </a:xfrm>
        </p:grpSpPr>
        <p:sp>
          <p:nvSpPr>
            <p:cNvPr id="21" name="Rectangle: Rounded Corners 20">
              <a:extLst>
                <a:ext uri="{FF2B5EF4-FFF2-40B4-BE49-F238E27FC236}">
                  <a16:creationId xmlns:a16="http://schemas.microsoft.com/office/drawing/2014/main" id="{4FC96C52-5D2A-A19A-FB66-56935D27371A}"/>
                </a:ext>
              </a:extLst>
            </p:cNvPr>
            <p:cNvSpPr/>
            <p:nvPr/>
          </p:nvSpPr>
          <p:spPr>
            <a:xfrm>
              <a:off x="4653926" y="1879042"/>
              <a:ext cx="2999433" cy="4411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pic>
          <p:nvPicPr>
            <p:cNvPr id="8" name="Image 1" descr="preencoded.png"/>
            <p:cNvPicPr>
              <a:picLocks noChangeAspect="1"/>
            </p:cNvPicPr>
            <p:nvPr/>
          </p:nvPicPr>
          <p:blipFill>
            <a:blip r:embed="rId4"/>
            <a:stretch>
              <a:fillRect/>
            </a:stretch>
          </p:blipFill>
          <p:spPr>
            <a:xfrm>
              <a:off x="4777847" y="2109391"/>
              <a:ext cx="2746673" cy="1697533"/>
            </a:xfrm>
            <a:prstGeom prst="rect">
              <a:avLst/>
            </a:prstGeom>
          </p:spPr>
        </p:pic>
        <p:sp>
          <p:nvSpPr>
            <p:cNvPr id="9" name="Text 5"/>
            <p:cNvSpPr/>
            <p:nvPr/>
          </p:nvSpPr>
          <p:spPr>
            <a:xfrm>
              <a:off x="4722614" y="4038302"/>
              <a:ext cx="2103933" cy="289322"/>
            </a:xfrm>
            <a:prstGeom prst="rect">
              <a:avLst/>
            </a:prstGeom>
            <a:noFill/>
            <a:ln/>
          </p:spPr>
          <p:txBody>
            <a:bodyPr wrap="none" rtlCol="0" anchor="t"/>
            <a:lstStyle/>
            <a:p>
              <a:pPr>
                <a:lnSpc>
                  <a:spcPts val="2278"/>
                </a:lnSpc>
              </a:pPr>
              <a:r>
                <a:rPr lang="en-US" sz="1822" b="1" kern="0" spc="-55" dirty="0">
                  <a:solidFill>
                    <a:srgbClr val="FFFFFF"/>
                  </a:solidFill>
                  <a:latin typeface="+mj-lt"/>
                  <a:ea typeface="Inter" pitchFamily="34" charset="-122"/>
                  <a:cs typeface="Inter" pitchFamily="34" charset="-120"/>
                </a:rPr>
                <a:t>Natural Landscapes</a:t>
              </a:r>
              <a:endParaRPr lang="en-US" sz="1822" dirty="0">
                <a:latin typeface="+mj-lt"/>
              </a:endParaRPr>
            </a:p>
          </p:txBody>
        </p:sp>
        <p:sp>
          <p:nvSpPr>
            <p:cNvPr id="10" name="Text 6"/>
            <p:cNvSpPr/>
            <p:nvPr/>
          </p:nvSpPr>
          <p:spPr>
            <a:xfrm>
              <a:off x="4722614" y="4512767"/>
              <a:ext cx="2746673" cy="1184672"/>
            </a:xfrm>
            <a:prstGeom prst="rect">
              <a:avLst/>
            </a:prstGeom>
            <a:noFill/>
            <a:ln/>
          </p:spPr>
          <p:txBody>
            <a:bodyPr wrap="square" rtlCol="0" anchor="t"/>
            <a:lstStyle/>
            <a:p>
              <a:pPr>
                <a:lnSpc>
                  <a:spcPts val="2332"/>
                </a:lnSpc>
              </a:pPr>
              <a:r>
                <a:rPr lang="en-US" sz="1458" kern="0" spc="-29" dirty="0">
                  <a:solidFill>
                    <a:srgbClr val="E5E0DF"/>
                  </a:solidFill>
                  <a:latin typeface="+mj-lt"/>
                  <a:ea typeface="Open Sans" panose="020B0606030504020204" pitchFamily="34" charset="0"/>
                  <a:cs typeface="Open Sans" panose="020B0606030504020204" pitchFamily="34" charset="0"/>
                </a:rPr>
                <a:t>Generative AI-generated nature scenes can be used to create realistic backdrops for movies and video games.</a:t>
              </a:r>
              <a:endParaRPr lang="en-US" sz="1458" dirty="0">
                <a:latin typeface="+mj-lt"/>
                <a:ea typeface="Open Sans" panose="020B0606030504020204" pitchFamily="34" charset="0"/>
                <a:cs typeface="Open Sans" panose="020B0606030504020204" pitchFamily="34" charset="0"/>
              </a:endParaRPr>
            </a:p>
          </p:txBody>
        </p:sp>
      </p:grpSp>
      <p:grpSp>
        <p:nvGrpSpPr>
          <p:cNvPr id="26" name="Group 25">
            <a:extLst>
              <a:ext uri="{FF2B5EF4-FFF2-40B4-BE49-F238E27FC236}">
                <a16:creationId xmlns:a16="http://schemas.microsoft.com/office/drawing/2014/main" id="{83F84F3E-179E-C7BB-0FE3-00CD1F9DFA5E}"/>
              </a:ext>
            </a:extLst>
          </p:cNvPr>
          <p:cNvGrpSpPr/>
          <p:nvPr/>
        </p:nvGrpSpPr>
        <p:grpSpPr>
          <a:xfrm>
            <a:off x="7711832" y="1879042"/>
            <a:ext cx="2999433" cy="4411227"/>
            <a:chOff x="7711832" y="1879042"/>
            <a:chExt cx="2999433" cy="4411227"/>
          </a:xfrm>
        </p:grpSpPr>
        <p:sp>
          <p:nvSpPr>
            <p:cNvPr id="22" name="Rectangle: Rounded Corners 21">
              <a:extLst>
                <a:ext uri="{FF2B5EF4-FFF2-40B4-BE49-F238E27FC236}">
                  <a16:creationId xmlns:a16="http://schemas.microsoft.com/office/drawing/2014/main" id="{BF7A13C4-45B0-4AE5-2160-8E0F4E6233E1}"/>
                </a:ext>
              </a:extLst>
            </p:cNvPr>
            <p:cNvSpPr/>
            <p:nvPr/>
          </p:nvSpPr>
          <p:spPr>
            <a:xfrm>
              <a:off x="7711832" y="1879042"/>
              <a:ext cx="2999433" cy="44112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pic>
          <p:nvPicPr>
            <p:cNvPr id="11" name="Image 2" descr="preencoded.png"/>
            <p:cNvPicPr>
              <a:picLocks noChangeAspect="1"/>
            </p:cNvPicPr>
            <p:nvPr/>
          </p:nvPicPr>
          <p:blipFill>
            <a:blip r:embed="rId5"/>
            <a:stretch>
              <a:fillRect/>
            </a:stretch>
          </p:blipFill>
          <p:spPr>
            <a:xfrm>
              <a:off x="7837434" y="2109391"/>
              <a:ext cx="2746673" cy="1697533"/>
            </a:xfrm>
            <a:prstGeom prst="rect">
              <a:avLst/>
            </a:prstGeom>
          </p:spPr>
        </p:pic>
        <p:sp>
          <p:nvSpPr>
            <p:cNvPr id="12" name="Text 7"/>
            <p:cNvSpPr/>
            <p:nvPr/>
          </p:nvSpPr>
          <p:spPr>
            <a:xfrm>
              <a:off x="7747000" y="4038302"/>
              <a:ext cx="1851620" cy="289322"/>
            </a:xfrm>
            <a:prstGeom prst="rect">
              <a:avLst/>
            </a:prstGeom>
            <a:noFill/>
            <a:ln/>
          </p:spPr>
          <p:txBody>
            <a:bodyPr wrap="none" rtlCol="0" anchor="t"/>
            <a:lstStyle/>
            <a:p>
              <a:pPr>
                <a:lnSpc>
                  <a:spcPts val="2278"/>
                </a:lnSpc>
              </a:pPr>
              <a:r>
                <a:rPr lang="en-US" sz="1822" b="1" kern="0" spc="-55" dirty="0">
                  <a:solidFill>
                    <a:srgbClr val="FFFFFF"/>
                  </a:solidFill>
                  <a:latin typeface="+mj-lt"/>
                  <a:ea typeface="Inter" pitchFamily="34" charset="-122"/>
                  <a:cs typeface="Inter" pitchFamily="34" charset="-120"/>
                </a:rPr>
                <a:t>Voice Synthesis</a:t>
              </a:r>
              <a:endParaRPr lang="en-US" sz="1822" dirty="0">
                <a:latin typeface="+mj-lt"/>
              </a:endParaRPr>
            </a:p>
          </p:txBody>
        </p:sp>
        <p:sp>
          <p:nvSpPr>
            <p:cNvPr id="13" name="Text 8"/>
            <p:cNvSpPr/>
            <p:nvPr/>
          </p:nvSpPr>
          <p:spPr>
            <a:xfrm>
              <a:off x="7747000" y="4512767"/>
              <a:ext cx="2746673" cy="1184672"/>
            </a:xfrm>
            <a:prstGeom prst="rect">
              <a:avLst/>
            </a:prstGeom>
            <a:noFill/>
            <a:ln/>
          </p:spPr>
          <p:txBody>
            <a:bodyPr wrap="square" rtlCol="0" anchor="t"/>
            <a:lstStyle/>
            <a:p>
              <a:pPr>
                <a:lnSpc>
                  <a:spcPts val="2332"/>
                </a:lnSpc>
              </a:pPr>
              <a:r>
                <a:rPr lang="en-US" sz="1458" kern="0" spc="-29" dirty="0">
                  <a:solidFill>
                    <a:srgbClr val="E5E0DF"/>
                  </a:solidFill>
                  <a:latin typeface="+mj-lt"/>
                  <a:ea typeface="Open Sans" panose="020B0606030504020204" pitchFamily="34" charset="0"/>
                  <a:cs typeface="Open Sans" panose="020B0606030504020204" pitchFamily="34" charset="0"/>
                </a:rPr>
                <a:t>Generative AI can create synthetic voices for voice assistants and other applications.</a:t>
              </a:r>
              <a:endParaRPr lang="en-US" sz="1458" dirty="0">
                <a:latin typeface="+mj-lt"/>
                <a:ea typeface="Open Sans" panose="020B0606030504020204" pitchFamily="34" charset="0"/>
                <a:cs typeface="Open Sans" panose="020B0606030504020204" pitchFamily="34" charset="0"/>
              </a:endParaRPr>
            </a:p>
          </p:txBody>
        </p:sp>
      </p:grpSp>
      <p:sp>
        <p:nvSpPr>
          <p:cNvPr id="17" name="Title 16">
            <a:extLst>
              <a:ext uri="{FF2B5EF4-FFF2-40B4-BE49-F238E27FC236}">
                <a16:creationId xmlns:a16="http://schemas.microsoft.com/office/drawing/2014/main" id="{74A9EE65-273E-2FC5-1924-27850929195D}"/>
              </a:ext>
            </a:extLst>
          </p:cNvPr>
          <p:cNvSpPr>
            <a:spLocks noGrp="1"/>
          </p:cNvSpPr>
          <p:nvPr>
            <p:ph type="title"/>
          </p:nvPr>
        </p:nvSpPr>
        <p:spPr/>
        <p:txBody>
          <a:bodyPr/>
          <a:lstStyle/>
          <a:p>
            <a:r>
              <a:rPr lang="en-US" dirty="0"/>
              <a:t>Generative AI and New Content</a:t>
            </a:r>
            <a:endParaRPr lang="en-IN" dirty="0"/>
          </a:p>
        </p:txBody>
      </p:sp>
      <p:sp>
        <p:nvSpPr>
          <p:cNvPr id="2" name="Date Placeholder 1">
            <a:extLst>
              <a:ext uri="{FF2B5EF4-FFF2-40B4-BE49-F238E27FC236}">
                <a16:creationId xmlns:a16="http://schemas.microsoft.com/office/drawing/2014/main" id="{6FC162A5-142F-6CB1-33A7-C5C2EEC1E670}"/>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3" name="Footer Placeholder 2">
            <a:extLst>
              <a:ext uri="{FF2B5EF4-FFF2-40B4-BE49-F238E27FC236}">
                <a16:creationId xmlns:a16="http://schemas.microsoft.com/office/drawing/2014/main" id="{8D4CB0A6-0F5C-C242-040F-4440782286A8}"/>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4" name="Slide Number Placeholder 3">
            <a:extLst>
              <a:ext uri="{FF2B5EF4-FFF2-40B4-BE49-F238E27FC236}">
                <a16:creationId xmlns:a16="http://schemas.microsoft.com/office/drawing/2014/main" id="{2622E57D-D5C3-5914-E49C-C987C0CC45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7485639-14D6-379B-6BF6-D1EBB8398C8B}"/>
              </a:ext>
            </a:extLst>
          </p:cNvPr>
          <p:cNvSpPr>
            <a:spLocks noGrp="1"/>
          </p:cNvSpPr>
          <p:nvPr>
            <p:ph type="ctrTitle"/>
          </p:nvPr>
        </p:nvSpPr>
        <p:spPr/>
        <p:txBody>
          <a:bodyPr/>
          <a:lstStyle/>
          <a:p>
            <a:r>
              <a:rPr lang="en-IN" dirty="0"/>
              <a:t>Demo</a:t>
            </a:r>
          </a:p>
        </p:txBody>
      </p:sp>
      <p:sp>
        <p:nvSpPr>
          <p:cNvPr id="13" name="Subtitle 12">
            <a:extLst>
              <a:ext uri="{FF2B5EF4-FFF2-40B4-BE49-F238E27FC236}">
                <a16:creationId xmlns:a16="http://schemas.microsoft.com/office/drawing/2014/main" id="{FB2A9E42-9C50-7242-9FDE-4F00578CF416}"/>
              </a:ext>
            </a:extLst>
          </p:cNvPr>
          <p:cNvSpPr>
            <a:spLocks noGrp="1"/>
          </p:cNvSpPr>
          <p:nvPr>
            <p:ph type="subTitle" idx="1"/>
          </p:nvPr>
        </p:nvSpPr>
        <p:spPr/>
        <p:txBody>
          <a:bodyPr/>
          <a:lstStyle/>
          <a:p>
            <a:r>
              <a:rPr lang="en-IN" dirty="0"/>
              <a:t>Generative AI Platforms &amp; Applications </a:t>
            </a:r>
          </a:p>
        </p:txBody>
      </p:sp>
      <p:sp>
        <p:nvSpPr>
          <p:cNvPr id="4" name="Footer Placeholder 3">
            <a:extLst>
              <a:ext uri="{FF2B5EF4-FFF2-40B4-BE49-F238E27FC236}">
                <a16:creationId xmlns:a16="http://schemas.microsoft.com/office/drawing/2014/main" id="{CAA00C9A-FCBB-D53A-5CB0-41AAAABC5BAA}"/>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5" name="Date Placeholder 4">
            <a:extLst>
              <a:ext uri="{FF2B5EF4-FFF2-40B4-BE49-F238E27FC236}">
                <a16:creationId xmlns:a16="http://schemas.microsoft.com/office/drawing/2014/main" id="{576B5FAD-F3B2-345E-4644-472BFDC02732}"/>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5B2BCAA1-75B1-698C-4CD1-5F25D627CC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9" name="Picture Placeholder 15">
            <a:extLst>
              <a:ext uri="{FF2B5EF4-FFF2-40B4-BE49-F238E27FC236}">
                <a16:creationId xmlns:a16="http://schemas.microsoft.com/office/drawing/2014/main" id="{AD8586DB-150E-41D0-FDDA-F1C92BF02DF7}"/>
              </a:ext>
            </a:extLst>
          </p:cNvPr>
          <p:cNvSpPr txBox="1">
            <a:spLocks/>
          </p:cNvSpPr>
          <p:nvPr/>
        </p:nvSpPr>
        <p:spPr>
          <a:xfrm>
            <a:off x="7101671" y="4533900"/>
            <a:ext cx="5105402" cy="232410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2087654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466850" y="3260131"/>
            <a:ext cx="7296150" cy="578644"/>
          </a:xfrm>
          <a:prstGeom prst="rect">
            <a:avLst/>
          </a:prstGeom>
          <a:noFill/>
          <a:ln/>
        </p:spPr>
        <p:txBody>
          <a:bodyPr wrap="none" rtlCol="0" anchor="t"/>
          <a:lstStyle/>
          <a:p>
            <a:pPr>
              <a:lnSpc>
                <a:spcPts val="4556"/>
              </a:lnSpc>
            </a:pPr>
            <a:r>
              <a:rPr lang="en-US" sz="3645" b="1" dirty="0">
                <a:solidFill>
                  <a:srgbClr val="60A9FF"/>
                </a:solidFill>
                <a:latin typeface="+mj-lt"/>
                <a:ea typeface="Barlow" pitchFamily="34" charset="-122"/>
                <a:cs typeface="Barlow" pitchFamily="34" charset="-120"/>
              </a:rPr>
              <a:t>Introduction to Prompt Engineering</a:t>
            </a:r>
            <a:endParaRPr lang="en-US" sz="3645" dirty="0">
              <a:latin typeface="+mj-lt"/>
            </a:endParaRPr>
          </a:p>
        </p:txBody>
      </p:sp>
      <p:sp>
        <p:nvSpPr>
          <p:cNvPr id="5" name="Text 3"/>
          <p:cNvSpPr/>
          <p:nvPr/>
        </p:nvSpPr>
        <p:spPr>
          <a:xfrm>
            <a:off x="1466850" y="4116487"/>
            <a:ext cx="9258300" cy="592336"/>
          </a:xfrm>
          <a:prstGeom prst="rect">
            <a:avLst/>
          </a:prstGeom>
          <a:noFill/>
          <a:ln/>
        </p:spPr>
        <p:txBody>
          <a:bodyPr wrap="square" rtlCol="0" anchor="t"/>
          <a:lstStyle/>
          <a:p>
            <a:pPr>
              <a:lnSpc>
                <a:spcPts val="2332"/>
              </a:lnSpc>
            </a:pPr>
            <a:r>
              <a:rPr lang="en-US" sz="1458" dirty="0">
                <a:latin typeface="+mj-lt"/>
                <a:ea typeface="Montserrat" pitchFamily="34" charset="-122"/>
                <a:cs typeface="Montserrat" pitchFamily="34" charset="-120"/>
              </a:rPr>
              <a:t>Prompt engineering is the art of crafting precise and effective prompts to guide the generative AI models in generating desired outputs.</a:t>
            </a:r>
            <a:endParaRPr lang="en-US" sz="1458" dirty="0">
              <a:latin typeface="+mj-lt"/>
            </a:endParaRPr>
          </a:p>
        </p:txBody>
      </p:sp>
      <p:pic>
        <p:nvPicPr>
          <p:cNvPr id="6" name="Image 0" descr="preencoded.png"/>
          <p:cNvPicPr>
            <a:picLocks noChangeAspect="1"/>
          </p:cNvPicPr>
          <p:nvPr/>
        </p:nvPicPr>
        <p:blipFill>
          <a:blip r:embed="rId3"/>
          <a:stretch>
            <a:fillRect/>
          </a:stretch>
        </p:blipFill>
        <p:spPr>
          <a:xfrm>
            <a:off x="0" y="0"/>
            <a:ext cx="12192000" cy="11109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EE7A41F-B009-2E51-9E26-CD22D6295029}"/>
              </a:ext>
            </a:extLst>
          </p:cNvPr>
          <p:cNvGrpSpPr/>
          <p:nvPr/>
        </p:nvGrpSpPr>
        <p:grpSpPr>
          <a:xfrm>
            <a:off x="1466850" y="1910755"/>
            <a:ext cx="2900958" cy="3985419"/>
            <a:chOff x="1466850" y="1910755"/>
            <a:chExt cx="2900958" cy="3985419"/>
          </a:xfrm>
        </p:grpSpPr>
        <p:pic>
          <p:nvPicPr>
            <p:cNvPr id="5" name="Image 0" descr="preencoded.png"/>
            <p:cNvPicPr>
              <a:picLocks noChangeAspect="1"/>
            </p:cNvPicPr>
            <p:nvPr/>
          </p:nvPicPr>
          <p:blipFill>
            <a:blip r:embed="rId3"/>
            <a:stretch>
              <a:fillRect/>
            </a:stretch>
          </p:blipFill>
          <p:spPr>
            <a:xfrm>
              <a:off x="1466850" y="1910755"/>
              <a:ext cx="2900958" cy="1792883"/>
            </a:xfrm>
            <a:prstGeom prst="roundRect">
              <a:avLst/>
            </a:prstGeom>
            <a:ln w="19050">
              <a:solidFill>
                <a:schemeClr val="accent1"/>
              </a:solidFill>
            </a:ln>
          </p:spPr>
        </p:pic>
        <p:sp>
          <p:nvSpPr>
            <p:cNvPr id="6" name="Text 3"/>
            <p:cNvSpPr/>
            <p:nvPr/>
          </p:nvSpPr>
          <p:spPr>
            <a:xfrm>
              <a:off x="1466850" y="3935016"/>
              <a:ext cx="2900958" cy="591344"/>
            </a:xfrm>
            <a:prstGeom prst="rect">
              <a:avLst/>
            </a:prstGeom>
            <a:noFill/>
            <a:ln/>
          </p:spPr>
          <p:txBody>
            <a:bodyPr wrap="square" rtlCol="0" anchor="t"/>
            <a:lstStyle/>
            <a:p>
              <a:pPr>
                <a:lnSpc>
                  <a:spcPts val="2278"/>
                </a:lnSpc>
              </a:pPr>
              <a:r>
                <a:rPr lang="en-US" sz="1822" b="1" dirty="0">
                  <a:solidFill>
                    <a:srgbClr val="4A41C5"/>
                  </a:solidFill>
                  <a:latin typeface="+mj-lt"/>
                  <a:ea typeface="Barlow" pitchFamily="34" charset="-122"/>
                  <a:cs typeface="Barlow" pitchFamily="34" charset="-120"/>
                </a:rPr>
                <a:t>Generating AI-Assisted Robots 🤖</a:t>
              </a:r>
              <a:endParaRPr lang="en-US" sz="1822" dirty="0">
                <a:solidFill>
                  <a:srgbClr val="4A41C5"/>
                </a:solidFill>
                <a:latin typeface="+mj-lt"/>
              </a:endParaRPr>
            </a:p>
          </p:txBody>
        </p:sp>
        <p:sp>
          <p:nvSpPr>
            <p:cNvPr id="7" name="Text 4"/>
            <p:cNvSpPr/>
            <p:nvPr/>
          </p:nvSpPr>
          <p:spPr>
            <a:xfrm>
              <a:off x="1466850" y="4711502"/>
              <a:ext cx="2900958" cy="1184672"/>
            </a:xfrm>
            <a:prstGeom prst="rect">
              <a:avLst/>
            </a:prstGeom>
            <a:noFill/>
            <a:ln/>
          </p:spPr>
          <p:txBody>
            <a:bodyPr wrap="square" rtlCol="0" anchor="t"/>
            <a:lstStyle/>
            <a:p>
              <a:pPr>
                <a:lnSpc>
                  <a:spcPts val="2332"/>
                </a:lnSpc>
              </a:pPr>
              <a:r>
                <a:rPr lang="en-US" sz="1458" dirty="0">
                  <a:solidFill>
                    <a:srgbClr val="4A41C5"/>
                  </a:solidFill>
                  <a:latin typeface="+mj-lt"/>
                  <a:ea typeface="Montserrat" pitchFamily="34" charset="-122"/>
                  <a:cs typeface="Montserrat" pitchFamily="34" charset="-120"/>
                </a:rPr>
                <a:t>Prompt: "Design a robot that assists humans in their everyday tasks, enhancing their quality of life."</a:t>
              </a:r>
              <a:endParaRPr lang="en-US" sz="1458" dirty="0">
                <a:solidFill>
                  <a:srgbClr val="4A41C5"/>
                </a:solidFill>
                <a:latin typeface="+mj-lt"/>
              </a:endParaRPr>
            </a:p>
          </p:txBody>
        </p:sp>
      </p:grpSp>
      <p:grpSp>
        <p:nvGrpSpPr>
          <p:cNvPr id="17" name="Group 16">
            <a:extLst>
              <a:ext uri="{FF2B5EF4-FFF2-40B4-BE49-F238E27FC236}">
                <a16:creationId xmlns:a16="http://schemas.microsoft.com/office/drawing/2014/main" id="{414EC5B5-E372-1D87-6E43-C92F4D592BCB}"/>
              </a:ext>
            </a:extLst>
          </p:cNvPr>
          <p:cNvGrpSpPr/>
          <p:nvPr/>
        </p:nvGrpSpPr>
        <p:grpSpPr>
          <a:xfrm>
            <a:off x="4645521" y="1910755"/>
            <a:ext cx="2900958" cy="3689251"/>
            <a:chOff x="4645521" y="1910755"/>
            <a:chExt cx="2900958" cy="3689251"/>
          </a:xfrm>
        </p:grpSpPr>
        <p:pic>
          <p:nvPicPr>
            <p:cNvPr id="8" name="Image 1" descr="preencoded.png"/>
            <p:cNvPicPr>
              <a:picLocks noChangeAspect="1"/>
            </p:cNvPicPr>
            <p:nvPr/>
          </p:nvPicPr>
          <p:blipFill>
            <a:blip r:embed="rId4"/>
            <a:stretch>
              <a:fillRect/>
            </a:stretch>
          </p:blipFill>
          <p:spPr>
            <a:xfrm>
              <a:off x="4645521" y="1910755"/>
              <a:ext cx="2900958" cy="1792883"/>
            </a:xfrm>
            <a:prstGeom prst="roundRect">
              <a:avLst/>
            </a:prstGeom>
            <a:ln w="19050">
              <a:solidFill>
                <a:schemeClr val="accent1"/>
              </a:solidFill>
            </a:ln>
          </p:spPr>
        </p:pic>
        <p:sp>
          <p:nvSpPr>
            <p:cNvPr id="9" name="Text 5"/>
            <p:cNvSpPr/>
            <p:nvPr/>
          </p:nvSpPr>
          <p:spPr>
            <a:xfrm>
              <a:off x="4645521" y="3935016"/>
              <a:ext cx="2900958" cy="591344"/>
            </a:xfrm>
            <a:prstGeom prst="rect">
              <a:avLst/>
            </a:prstGeom>
            <a:noFill/>
            <a:ln/>
          </p:spPr>
          <p:txBody>
            <a:bodyPr wrap="square" rtlCol="0" anchor="t"/>
            <a:lstStyle/>
            <a:p>
              <a:pPr>
                <a:lnSpc>
                  <a:spcPts val="2278"/>
                </a:lnSpc>
              </a:pPr>
              <a:r>
                <a:rPr lang="en-US" sz="1822" b="1" dirty="0">
                  <a:solidFill>
                    <a:srgbClr val="4A41C5"/>
                  </a:solidFill>
                  <a:latin typeface="+mj-lt"/>
                  <a:ea typeface="Barlow" pitchFamily="34" charset="-122"/>
                  <a:cs typeface="Barlow" pitchFamily="34" charset="-120"/>
                </a:rPr>
                <a:t>Creating Abstract Digital Art 🖼️</a:t>
              </a:r>
              <a:endParaRPr lang="en-US" sz="1822" dirty="0">
                <a:solidFill>
                  <a:srgbClr val="4A41C5"/>
                </a:solidFill>
                <a:latin typeface="+mj-lt"/>
              </a:endParaRPr>
            </a:p>
          </p:txBody>
        </p:sp>
        <p:sp>
          <p:nvSpPr>
            <p:cNvPr id="10" name="Text 6"/>
            <p:cNvSpPr/>
            <p:nvPr/>
          </p:nvSpPr>
          <p:spPr>
            <a:xfrm>
              <a:off x="4645521" y="4711502"/>
              <a:ext cx="2900958" cy="888504"/>
            </a:xfrm>
            <a:prstGeom prst="rect">
              <a:avLst/>
            </a:prstGeom>
            <a:noFill/>
            <a:ln/>
          </p:spPr>
          <p:txBody>
            <a:bodyPr wrap="square" rtlCol="0" anchor="t"/>
            <a:lstStyle/>
            <a:p>
              <a:pPr>
                <a:lnSpc>
                  <a:spcPts val="2332"/>
                </a:lnSpc>
              </a:pPr>
              <a:r>
                <a:rPr lang="en-US" sz="1458" dirty="0">
                  <a:solidFill>
                    <a:srgbClr val="4A41C5"/>
                  </a:solidFill>
                  <a:latin typeface="+mj-lt"/>
                  <a:ea typeface="Montserrat" pitchFamily="34" charset="-122"/>
                  <a:cs typeface="Montserrat" pitchFamily="34" charset="-120"/>
                </a:rPr>
                <a:t>Prompt: "Generate an abstract artwork that evokes a sense of tranquility and wonder."</a:t>
              </a:r>
              <a:endParaRPr lang="en-US" sz="1458" dirty="0">
                <a:solidFill>
                  <a:srgbClr val="4A41C5"/>
                </a:solidFill>
                <a:latin typeface="+mj-lt"/>
              </a:endParaRPr>
            </a:p>
          </p:txBody>
        </p:sp>
      </p:grpSp>
      <p:grpSp>
        <p:nvGrpSpPr>
          <p:cNvPr id="18" name="Group 17">
            <a:extLst>
              <a:ext uri="{FF2B5EF4-FFF2-40B4-BE49-F238E27FC236}">
                <a16:creationId xmlns:a16="http://schemas.microsoft.com/office/drawing/2014/main" id="{74251199-8AA0-5774-37F1-CF3BFF06C2F0}"/>
              </a:ext>
            </a:extLst>
          </p:cNvPr>
          <p:cNvGrpSpPr/>
          <p:nvPr/>
        </p:nvGrpSpPr>
        <p:grpSpPr>
          <a:xfrm>
            <a:off x="7824193" y="1910755"/>
            <a:ext cx="2900958" cy="3689251"/>
            <a:chOff x="7824193" y="1910755"/>
            <a:chExt cx="2900958" cy="3689251"/>
          </a:xfrm>
        </p:grpSpPr>
        <p:pic>
          <p:nvPicPr>
            <p:cNvPr id="11" name="Image 2" descr="preencoded.png"/>
            <p:cNvPicPr>
              <a:picLocks noChangeAspect="1"/>
            </p:cNvPicPr>
            <p:nvPr/>
          </p:nvPicPr>
          <p:blipFill>
            <a:blip r:embed="rId5"/>
            <a:stretch>
              <a:fillRect/>
            </a:stretch>
          </p:blipFill>
          <p:spPr>
            <a:xfrm>
              <a:off x="7824193" y="1910755"/>
              <a:ext cx="2900958" cy="1792883"/>
            </a:xfrm>
            <a:prstGeom prst="roundRect">
              <a:avLst/>
            </a:prstGeom>
            <a:ln w="19050">
              <a:solidFill>
                <a:schemeClr val="accent1"/>
              </a:solidFill>
            </a:ln>
          </p:spPr>
        </p:pic>
        <p:sp>
          <p:nvSpPr>
            <p:cNvPr id="12" name="Text 7"/>
            <p:cNvSpPr/>
            <p:nvPr/>
          </p:nvSpPr>
          <p:spPr>
            <a:xfrm>
              <a:off x="7824193" y="3935016"/>
              <a:ext cx="2900958" cy="591344"/>
            </a:xfrm>
            <a:prstGeom prst="rect">
              <a:avLst/>
            </a:prstGeom>
            <a:noFill/>
            <a:ln/>
          </p:spPr>
          <p:txBody>
            <a:bodyPr wrap="square" rtlCol="0" anchor="t"/>
            <a:lstStyle/>
            <a:p>
              <a:pPr>
                <a:lnSpc>
                  <a:spcPts val="2278"/>
                </a:lnSpc>
              </a:pPr>
              <a:r>
                <a:rPr lang="en-US" sz="1822" b="1" dirty="0">
                  <a:solidFill>
                    <a:srgbClr val="4A41C5"/>
                  </a:solidFill>
                  <a:latin typeface="+mj-lt"/>
                  <a:ea typeface="Barlow" pitchFamily="34" charset="-122"/>
                  <a:cs typeface="Barlow" pitchFamily="34" charset="-120"/>
                </a:rPr>
                <a:t>Designing Futuristic Cityscapes 🏙️</a:t>
              </a:r>
              <a:endParaRPr lang="en-US" sz="1822" dirty="0">
                <a:solidFill>
                  <a:srgbClr val="4A41C5"/>
                </a:solidFill>
                <a:latin typeface="+mj-lt"/>
              </a:endParaRPr>
            </a:p>
          </p:txBody>
        </p:sp>
        <p:sp>
          <p:nvSpPr>
            <p:cNvPr id="13" name="Text 8"/>
            <p:cNvSpPr/>
            <p:nvPr/>
          </p:nvSpPr>
          <p:spPr>
            <a:xfrm>
              <a:off x="7824193" y="4711502"/>
              <a:ext cx="2900958" cy="888504"/>
            </a:xfrm>
            <a:prstGeom prst="rect">
              <a:avLst/>
            </a:prstGeom>
            <a:noFill/>
            <a:ln/>
          </p:spPr>
          <p:txBody>
            <a:bodyPr wrap="square" rtlCol="0" anchor="t"/>
            <a:lstStyle/>
            <a:p>
              <a:pPr>
                <a:lnSpc>
                  <a:spcPts val="2332"/>
                </a:lnSpc>
              </a:pPr>
              <a:r>
                <a:rPr lang="en-US" sz="1458" dirty="0">
                  <a:solidFill>
                    <a:srgbClr val="4A41C5"/>
                  </a:solidFill>
                  <a:latin typeface="+mj-lt"/>
                  <a:ea typeface="Montserrat" pitchFamily="34" charset="-122"/>
                  <a:cs typeface="Montserrat" pitchFamily="34" charset="-120"/>
                </a:rPr>
                <a:t>Prompt: "Imagine a futuristic cityscape that represents a utopian vision of society."</a:t>
              </a:r>
              <a:endParaRPr lang="en-US" sz="1458" dirty="0">
                <a:solidFill>
                  <a:srgbClr val="4A41C5"/>
                </a:solidFill>
                <a:latin typeface="+mj-lt"/>
              </a:endParaRPr>
            </a:p>
          </p:txBody>
        </p:sp>
      </p:grpSp>
      <p:sp>
        <p:nvSpPr>
          <p:cNvPr id="14" name="Title 13">
            <a:extLst>
              <a:ext uri="{FF2B5EF4-FFF2-40B4-BE49-F238E27FC236}">
                <a16:creationId xmlns:a16="http://schemas.microsoft.com/office/drawing/2014/main" id="{C662996E-4F68-B18A-FA4B-E6B304002B9D}"/>
              </a:ext>
            </a:extLst>
          </p:cNvPr>
          <p:cNvSpPr>
            <a:spLocks noGrp="1"/>
          </p:cNvSpPr>
          <p:nvPr>
            <p:ph type="title"/>
          </p:nvPr>
        </p:nvSpPr>
        <p:spPr/>
        <p:txBody>
          <a:bodyPr/>
          <a:lstStyle/>
          <a:p>
            <a:r>
              <a:rPr lang="en-IN" dirty="0"/>
              <a:t>Example of Prompt Engineering</a:t>
            </a:r>
          </a:p>
        </p:txBody>
      </p:sp>
      <p:sp>
        <p:nvSpPr>
          <p:cNvPr id="2" name="Date Placeholder 1">
            <a:extLst>
              <a:ext uri="{FF2B5EF4-FFF2-40B4-BE49-F238E27FC236}">
                <a16:creationId xmlns:a16="http://schemas.microsoft.com/office/drawing/2014/main" id="{985B1272-95F4-959D-B291-FFB738A46991}"/>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3" name="Footer Placeholder 2">
            <a:extLst>
              <a:ext uri="{FF2B5EF4-FFF2-40B4-BE49-F238E27FC236}">
                <a16:creationId xmlns:a16="http://schemas.microsoft.com/office/drawing/2014/main" id="{C990E04A-134E-B7B5-16C7-E013F0FE8F9B}"/>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4" name="Slide Number Placeholder 3">
            <a:extLst>
              <a:ext uri="{FF2B5EF4-FFF2-40B4-BE49-F238E27FC236}">
                <a16:creationId xmlns:a16="http://schemas.microsoft.com/office/drawing/2014/main" id="{E5E4CA28-A055-F98D-2FC4-022DA72CA6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C"/>
          </a:solidFill>
          <a:ln/>
        </p:spPr>
        <p:txBody>
          <a:bodyPr/>
          <a:lstStyle/>
          <a:p>
            <a:endParaRPr lang="en-IN" sz="1500">
              <a:latin typeface="+mj-lt"/>
            </a:endParaRPr>
          </a:p>
        </p:txBody>
      </p:sp>
      <p:sp>
        <p:nvSpPr>
          <p:cNvPr id="3" name="Shape 1"/>
          <p:cNvSpPr>
            <a:spLocks noGrp="1" noRot="1" noMove="1" noResize="1" noEditPoints="1" noAdjustHandles="1" noChangeArrowheads="1" noChangeShapeType="1"/>
          </p:cNvSpPr>
          <p:nvPr/>
        </p:nvSpPr>
        <p:spPr>
          <a:xfrm>
            <a:off x="0" y="-10088"/>
            <a:ext cx="12192000" cy="6858000"/>
          </a:xfrm>
          <a:prstGeom prst="rect">
            <a:avLst/>
          </a:prstGeom>
          <a:solidFill>
            <a:schemeClr val="tx2">
              <a:lumMod val="50000"/>
              <a:lumOff val="50000"/>
            </a:schemeClr>
          </a:solidFill>
          <a:ln w="13811">
            <a:solidFill>
              <a:srgbClr val="565151"/>
            </a:solidFill>
            <a:prstDash val="solid"/>
          </a:ln>
        </p:spPr>
        <p:txBody>
          <a:bodyPr/>
          <a:lstStyle/>
          <a:p>
            <a:endParaRPr lang="en-IN" sz="1500">
              <a:latin typeface="+mj-lt"/>
            </a:endParaRPr>
          </a:p>
        </p:txBody>
      </p:sp>
      <p:sp>
        <p:nvSpPr>
          <p:cNvPr id="5" name="Shape 3"/>
          <p:cNvSpPr/>
          <p:nvPr/>
        </p:nvSpPr>
        <p:spPr>
          <a:xfrm>
            <a:off x="1957586" y="1496418"/>
            <a:ext cx="37008" cy="4813994"/>
          </a:xfrm>
          <a:prstGeom prst="rect">
            <a:avLst/>
          </a:prstGeom>
          <a:solidFill>
            <a:srgbClr val="140099"/>
          </a:solidFill>
          <a:ln/>
        </p:spPr>
        <p:txBody>
          <a:bodyPr/>
          <a:lstStyle/>
          <a:p>
            <a:endParaRPr lang="en-IN" sz="1500">
              <a:latin typeface="+mj-lt"/>
            </a:endParaRPr>
          </a:p>
        </p:txBody>
      </p:sp>
      <p:grpSp>
        <p:nvGrpSpPr>
          <p:cNvPr id="21" name="Group 20">
            <a:extLst>
              <a:ext uri="{FF2B5EF4-FFF2-40B4-BE49-F238E27FC236}">
                <a16:creationId xmlns:a16="http://schemas.microsoft.com/office/drawing/2014/main" id="{3093739B-FBF6-0EDA-02F9-D24A6F67C8D8}"/>
              </a:ext>
            </a:extLst>
          </p:cNvPr>
          <p:cNvGrpSpPr/>
          <p:nvPr/>
        </p:nvGrpSpPr>
        <p:grpSpPr>
          <a:xfrm>
            <a:off x="1767731" y="1626709"/>
            <a:ext cx="8725942" cy="1121651"/>
            <a:chOff x="1767731" y="1626709"/>
            <a:chExt cx="8725942" cy="1121651"/>
          </a:xfrm>
        </p:grpSpPr>
        <p:sp>
          <p:nvSpPr>
            <p:cNvPr id="6" name="Shape 4"/>
            <p:cNvSpPr/>
            <p:nvPr/>
          </p:nvSpPr>
          <p:spPr>
            <a:xfrm>
              <a:off x="2184350" y="1830834"/>
              <a:ext cx="647998" cy="37008"/>
            </a:xfrm>
            <a:prstGeom prst="rect">
              <a:avLst/>
            </a:prstGeom>
            <a:solidFill>
              <a:srgbClr val="140099"/>
            </a:solidFill>
            <a:ln/>
          </p:spPr>
          <p:txBody>
            <a:bodyPr/>
            <a:lstStyle/>
            <a:p>
              <a:endParaRPr lang="en-IN" sz="1500">
                <a:latin typeface="+mj-lt"/>
              </a:endParaRPr>
            </a:p>
          </p:txBody>
        </p:sp>
        <p:sp>
          <p:nvSpPr>
            <p:cNvPr id="7" name="Shape 5"/>
            <p:cNvSpPr/>
            <p:nvPr/>
          </p:nvSpPr>
          <p:spPr>
            <a:xfrm>
              <a:off x="1767731" y="1641079"/>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ndParaRPr>
            </a:p>
          </p:txBody>
        </p:sp>
        <p:sp>
          <p:nvSpPr>
            <p:cNvPr id="8" name="Text 6"/>
            <p:cNvSpPr/>
            <p:nvPr/>
          </p:nvSpPr>
          <p:spPr>
            <a:xfrm>
              <a:off x="1910308" y="1626709"/>
              <a:ext cx="13146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Inter" pitchFamily="34" charset="-122"/>
                  <a:cs typeface="Inter" pitchFamily="34" charset="-120"/>
                </a:rPr>
                <a:t>1</a:t>
              </a:r>
              <a:endParaRPr lang="en-US" sz="2187" dirty="0">
                <a:latin typeface="+mj-lt"/>
              </a:endParaRPr>
            </a:p>
          </p:txBody>
        </p:sp>
        <p:sp>
          <p:nvSpPr>
            <p:cNvPr id="9" name="Text 7"/>
            <p:cNvSpPr/>
            <p:nvPr/>
          </p:nvSpPr>
          <p:spPr>
            <a:xfrm>
              <a:off x="2994422" y="1681559"/>
              <a:ext cx="3076476" cy="289322"/>
            </a:xfrm>
            <a:prstGeom prst="rect">
              <a:avLst/>
            </a:prstGeom>
            <a:noFill/>
            <a:ln/>
          </p:spPr>
          <p:txBody>
            <a:bodyPr wrap="none" rtlCol="0" anchor="t"/>
            <a:lstStyle/>
            <a:p>
              <a:pPr>
                <a:lnSpc>
                  <a:spcPts val="2278"/>
                </a:lnSpc>
              </a:pPr>
              <a:r>
                <a:rPr lang="en-US" sz="1822" b="1" kern="0" spc="-55" dirty="0">
                  <a:solidFill>
                    <a:srgbClr val="E5E0DF"/>
                  </a:solidFill>
                  <a:latin typeface="+mj-lt"/>
                  <a:ea typeface="Open Sans" panose="020B0606030504020204" pitchFamily="34" charset="0"/>
                  <a:cs typeface="Open Sans" panose="020B0606030504020204" pitchFamily="34" charset="0"/>
                </a:rPr>
                <a:t>What is Prompt Engineering?</a:t>
              </a:r>
              <a:endParaRPr lang="en-US" sz="1822" dirty="0">
                <a:latin typeface="+mj-lt"/>
                <a:ea typeface="Open Sans" panose="020B0606030504020204" pitchFamily="34" charset="0"/>
                <a:cs typeface="Open Sans" panose="020B0606030504020204" pitchFamily="34" charset="0"/>
              </a:endParaRPr>
            </a:p>
          </p:txBody>
        </p:sp>
        <p:sp>
          <p:nvSpPr>
            <p:cNvPr id="10" name="Text 8"/>
            <p:cNvSpPr/>
            <p:nvPr/>
          </p:nvSpPr>
          <p:spPr>
            <a:xfrm>
              <a:off x="2994422" y="2156024"/>
              <a:ext cx="7499251" cy="592336"/>
            </a:xfrm>
            <a:prstGeom prst="rect">
              <a:avLst/>
            </a:prstGeom>
            <a:noFill/>
            <a:ln/>
          </p:spPr>
          <p:txBody>
            <a:bodyPr wrap="square" rtlCol="0" anchor="t"/>
            <a:lstStyle/>
            <a:p>
              <a:pPr>
                <a:lnSpc>
                  <a:spcPts val="2332"/>
                </a:lnSpc>
              </a:pPr>
              <a:r>
                <a:rPr lang="en-US" sz="1458" kern="0" spc="-29" dirty="0">
                  <a:solidFill>
                    <a:srgbClr val="E5E0DF"/>
                  </a:solidFill>
                  <a:latin typeface="+mj-lt"/>
                  <a:ea typeface="Open Sans" panose="020B0606030504020204" pitchFamily="34" charset="0"/>
                  <a:cs typeface="Open Sans" panose="020B0606030504020204" pitchFamily="34" charset="0"/>
                </a:rPr>
                <a:t>Prompt engineering is a process of selecting the right prompts to create the desired output from a generative AI model.</a:t>
              </a:r>
              <a:endParaRPr lang="en-US" sz="1458" dirty="0">
                <a:latin typeface="+mj-lt"/>
                <a:ea typeface="Open Sans" panose="020B0606030504020204" pitchFamily="34" charset="0"/>
                <a:cs typeface="Open Sans" panose="020B0606030504020204" pitchFamily="34" charset="0"/>
              </a:endParaRPr>
            </a:p>
          </p:txBody>
        </p:sp>
      </p:grpSp>
      <p:grpSp>
        <p:nvGrpSpPr>
          <p:cNvPr id="24" name="Group 23">
            <a:extLst>
              <a:ext uri="{FF2B5EF4-FFF2-40B4-BE49-F238E27FC236}">
                <a16:creationId xmlns:a16="http://schemas.microsoft.com/office/drawing/2014/main" id="{409B81F1-582D-5BAE-4897-6680600F26B0}"/>
              </a:ext>
            </a:extLst>
          </p:cNvPr>
          <p:cNvGrpSpPr/>
          <p:nvPr/>
        </p:nvGrpSpPr>
        <p:grpSpPr>
          <a:xfrm>
            <a:off x="1767731" y="3307457"/>
            <a:ext cx="8725942" cy="1107282"/>
            <a:chOff x="1767731" y="3307457"/>
            <a:chExt cx="8725942" cy="1107282"/>
          </a:xfrm>
        </p:grpSpPr>
        <p:sp>
          <p:nvSpPr>
            <p:cNvPr id="11" name="Shape 9"/>
            <p:cNvSpPr/>
            <p:nvPr/>
          </p:nvSpPr>
          <p:spPr>
            <a:xfrm>
              <a:off x="2184350" y="3497213"/>
              <a:ext cx="647998" cy="37008"/>
            </a:xfrm>
            <a:prstGeom prst="rect">
              <a:avLst/>
            </a:prstGeom>
            <a:solidFill>
              <a:srgbClr val="140099"/>
            </a:solidFill>
            <a:ln/>
          </p:spPr>
          <p:txBody>
            <a:bodyPr/>
            <a:lstStyle/>
            <a:p>
              <a:endParaRPr lang="en-IN" sz="1500">
                <a:latin typeface="+mj-lt"/>
              </a:endParaRPr>
            </a:p>
          </p:txBody>
        </p:sp>
        <p:sp>
          <p:nvSpPr>
            <p:cNvPr id="12" name="Shape 10"/>
            <p:cNvSpPr/>
            <p:nvPr/>
          </p:nvSpPr>
          <p:spPr>
            <a:xfrm>
              <a:off x="1767731" y="3307457"/>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ndParaRPr>
            </a:p>
          </p:txBody>
        </p:sp>
        <p:sp>
          <p:nvSpPr>
            <p:cNvPr id="13" name="Text 11"/>
            <p:cNvSpPr/>
            <p:nvPr/>
          </p:nvSpPr>
          <p:spPr>
            <a:xfrm>
              <a:off x="1894433" y="3342184"/>
              <a:ext cx="16321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Inter" pitchFamily="34" charset="-122"/>
                  <a:cs typeface="Inter" pitchFamily="34" charset="-120"/>
                </a:rPr>
                <a:t>2</a:t>
              </a:r>
              <a:endParaRPr lang="en-US" sz="2187" dirty="0">
                <a:latin typeface="+mj-lt"/>
              </a:endParaRPr>
            </a:p>
          </p:txBody>
        </p:sp>
        <p:sp>
          <p:nvSpPr>
            <p:cNvPr id="14" name="Text 12"/>
            <p:cNvSpPr/>
            <p:nvPr/>
          </p:nvSpPr>
          <p:spPr>
            <a:xfrm>
              <a:off x="2994422" y="3347938"/>
              <a:ext cx="3058021" cy="289322"/>
            </a:xfrm>
            <a:prstGeom prst="rect">
              <a:avLst/>
            </a:prstGeom>
            <a:noFill/>
            <a:ln/>
          </p:spPr>
          <p:txBody>
            <a:bodyPr wrap="none" rtlCol="0" anchor="t"/>
            <a:lstStyle/>
            <a:p>
              <a:pPr>
                <a:lnSpc>
                  <a:spcPts val="2278"/>
                </a:lnSpc>
              </a:pPr>
              <a:r>
                <a:rPr lang="en-US" sz="1822" b="1" kern="0" spc="-55" dirty="0">
                  <a:solidFill>
                    <a:srgbClr val="E5E0DF"/>
                  </a:solidFill>
                  <a:latin typeface="+mj-lt"/>
                  <a:ea typeface="Open Sans" panose="020B0606030504020204" pitchFamily="34" charset="0"/>
                  <a:cs typeface="Open Sans" panose="020B0606030504020204" pitchFamily="34" charset="0"/>
                </a:rPr>
                <a:t>Importance of Good Prompts</a:t>
              </a:r>
            </a:p>
          </p:txBody>
        </p:sp>
        <p:sp>
          <p:nvSpPr>
            <p:cNvPr id="15" name="Text 13"/>
            <p:cNvSpPr/>
            <p:nvPr/>
          </p:nvSpPr>
          <p:spPr>
            <a:xfrm>
              <a:off x="2994422" y="3822403"/>
              <a:ext cx="7499251" cy="592336"/>
            </a:xfrm>
            <a:prstGeom prst="rect">
              <a:avLst/>
            </a:prstGeom>
            <a:noFill/>
            <a:ln/>
          </p:spPr>
          <p:txBody>
            <a:bodyPr wrap="square" rtlCol="0" anchor="t"/>
            <a:lstStyle/>
            <a:p>
              <a:pPr>
                <a:lnSpc>
                  <a:spcPts val="2332"/>
                </a:lnSpc>
              </a:pPr>
              <a:r>
                <a:rPr lang="en-US" sz="1458" kern="0" spc="-29" dirty="0">
                  <a:solidFill>
                    <a:srgbClr val="E5E0DF"/>
                  </a:solidFill>
                  <a:latin typeface="+mj-lt"/>
                  <a:ea typeface="Open Sans" panose="020B0606030504020204" pitchFamily="34" charset="0"/>
                  <a:cs typeface="Open Sans" panose="020B0606030504020204" pitchFamily="34" charset="0"/>
                </a:rPr>
                <a:t>Well-crafted prompts can significantly influence generative AI model behaviour. They can impact the accuracy and creativity of generated outputs.</a:t>
              </a:r>
              <a:endParaRPr lang="en-US" sz="1458" dirty="0">
                <a:latin typeface="+mj-lt"/>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9FF26F5D-F516-B220-76A9-E63466D5B8A0}"/>
              </a:ext>
            </a:extLst>
          </p:cNvPr>
          <p:cNvGrpSpPr/>
          <p:nvPr/>
        </p:nvGrpSpPr>
        <p:grpSpPr>
          <a:xfrm>
            <a:off x="1767731" y="4973836"/>
            <a:ext cx="8725942" cy="1107282"/>
            <a:chOff x="1767731" y="4973836"/>
            <a:chExt cx="8725942" cy="1107282"/>
          </a:xfrm>
        </p:grpSpPr>
        <p:sp>
          <p:nvSpPr>
            <p:cNvPr id="16" name="Shape 14"/>
            <p:cNvSpPr/>
            <p:nvPr/>
          </p:nvSpPr>
          <p:spPr>
            <a:xfrm>
              <a:off x="2184350" y="5163592"/>
              <a:ext cx="647998" cy="37008"/>
            </a:xfrm>
            <a:prstGeom prst="rect">
              <a:avLst/>
            </a:prstGeom>
            <a:solidFill>
              <a:srgbClr val="140099"/>
            </a:solidFill>
            <a:ln/>
          </p:spPr>
          <p:txBody>
            <a:bodyPr/>
            <a:lstStyle/>
            <a:p>
              <a:endParaRPr lang="en-IN" sz="1500">
                <a:latin typeface="+mj-lt"/>
              </a:endParaRPr>
            </a:p>
          </p:txBody>
        </p:sp>
        <p:sp>
          <p:nvSpPr>
            <p:cNvPr id="17" name="Shape 15"/>
            <p:cNvSpPr/>
            <p:nvPr/>
          </p:nvSpPr>
          <p:spPr>
            <a:xfrm>
              <a:off x="1767731" y="4973836"/>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ndParaRPr>
            </a:p>
          </p:txBody>
        </p:sp>
        <p:sp>
          <p:nvSpPr>
            <p:cNvPr id="18" name="Text 16"/>
            <p:cNvSpPr/>
            <p:nvPr/>
          </p:nvSpPr>
          <p:spPr>
            <a:xfrm>
              <a:off x="1891258" y="4996289"/>
              <a:ext cx="16956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Inter" pitchFamily="34" charset="-122"/>
                  <a:cs typeface="Inter" pitchFamily="34" charset="-120"/>
                </a:rPr>
                <a:t>3</a:t>
              </a:r>
              <a:endParaRPr lang="en-US" sz="2187" dirty="0">
                <a:latin typeface="+mj-lt"/>
              </a:endParaRPr>
            </a:p>
          </p:txBody>
        </p:sp>
        <p:sp>
          <p:nvSpPr>
            <p:cNvPr id="19" name="Text 17"/>
            <p:cNvSpPr/>
            <p:nvPr/>
          </p:nvSpPr>
          <p:spPr>
            <a:xfrm>
              <a:off x="2994422" y="5014317"/>
              <a:ext cx="2868712" cy="289322"/>
            </a:xfrm>
            <a:prstGeom prst="rect">
              <a:avLst/>
            </a:prstGeom>
            <a:noFill/>
            <a:ln/>
          </p:spPr>
          <p:txBody>
            <a:bodyPr wrap="none" rtlCol="0" anchor="t"/>
            <a:lstStyle/>
            <a:p>
              <a:pPr>
                <a:lnSpc>
                  <a:spcPts val="2278"/>
                </a:lnSpc>
              </a:pPr>
              <a:r>
                <a:rPr lang="en-US" sz="1822" b="1" kern="0" spc="-55" dirty="0">
                  <a:solidFill>
                    <a:srgbClr val="E5E0DF"/>
                  </a:solidFill>
                  <a:latin typeface="+mj-lt"/>
                  <a:ea typeface="Inter" pitchFamily="34" charset="-122"/>
                  <a:cs typeface="Inter" pitchFamily="34" charset="-120"/>
                </a:rPr>
                <a:t>Examples of Good Prompts</a:t>
              </a:r>
              <a:endParaRPr lang="en-US" sz="1822" dirty="0">
                <a:latin typeface="+mj-lt"/>
              </a:endParaRPr>
            </a:p>
          </p:txBody>
        </p:sp>
        <p:sp>
          <p:nvSpPr>
            <p:cNvPr id="20" name="Text 18"/>
            <p:cNvSpPr/>
            <p:nvPr/>
          </p:nvSpPr>
          <p:spPr>
            <a:xfrm>
              <a:off x="2994422" y="5488782"/>
              <a:ext cx="7499251" cy="592336"/>
            </a:xfrm>
            <a:prstGeom prst="rect">
              <a:avLst/>
            </a:prstGeom>
            <a:noFill/>
            <a:ln/>
          </p:spPr>
          <p:txBody>
            <a:bodyPr wrap="square" rtlCol="0" anchor="t"/>
            <a:lstStyle/>
            <a:p>
              <a:pPr>
                <a:lnSpc>
                  <a:spcPts val="2332"/>
                </a:lnSpc>
              </a:pPr>
              <a:r>
                <a:rPr lang="en-US" sz="1458" kern="0" spc="-29" dirty="0">
                  <a:solidFill>
                    <a:srgbClr val="E5E0DF"/>
                  </a:solidFill>
                  <a:latin typeface="+mj-lt"/>
                  <a:ea typeface="Open Sans" panose="020B0606030504020204" pitchFamily="34" charset="0"/>
                  <a:cs typeface="Open Sans" panose="020B0606030504020204" pitchFamily="34" charset="0"/>
                </a:rPr>
                <a:t>Good prompts should be clear, concise, and specific. For example, "generate a painting of a sunset over the ocean with vibrant colors and a diagonal composition."</a:t>
              </a:r>
              <a:endParaRPr lang="en-US" sz="1458" dirty="0">
                <a:latin typeface="+mj-lt"/>
                <a:ea typeface="Open Sans" panose="020B0606030504020204" pitchFamily="34" charset="0"/>
                <a:cs typeface="Open Sans" panose="020B0606030504020204" pitchFamily="34" charset="0"/>
              </a:endParaRPr>
            </a:p>
          </p:txBody>
        </p:sp>
      </p:grpSp>
      <p:sp>
        <p:nvSpPr>
          <p:cNvPr id="22" name="Title 21">
            <a:extLst>
              <a:ext uri="{FF2B5EF4-FFF2-40B4-BE49-F238E27FC236}">
                <a16:creationId xmlns:a16="http://schemas.microsoft.com/office/drawing/2014/main" id="{595F978B-1AA0-4AEB-32B2-200153963747}"/>
              </a:ext>
            </a:extLst>
          </p:cNvPr>
          <p:cNvSpPr>
            <a:spLocks noGrp="1"/>
          </p:cNvSpPr>
          <p:nvPr>
            <p:ph type="title"/>
          </p:nvPr>
        </p:nvSpPr>
        <p:spPr/>
        <p:txBody>
          <a:bodyPr/>
          <a:lstStyle/>
          <a:p>
            <a:r>
              <a:rPr lang="en-US" dirty="0"/>
              <a:t>Prompt Engineering and its Significance</a:t>
            </a:r>
            <a:endParaRPr lang="en-IN" dirty="0"/>
          </a:p>
        </p:txBody>
      </p:sp>
      <p:sp>
        <p:nvSpPr>
          <p:cNvPr id="4" name="Date Placeholder 3">
            <a:extLst>
              <a:ext uri="{FF2B5EF4-FFF2-40B4-BE49-F238E27FC236}">
                <a16:creationId xmlns:a16="http://schemas.microsoft.com/office/drawing/2014/main" id="{74D30961-6645-6884-78C4-285C44989016}"/>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23" name="Footer Placeholder 22">
            <a:extLst>
              <a:ext uri="{FF2B5EF4-FFF2-40B4-BE49-F238E27FC236}">
                <a16:creationId xmlns:a16="http://schemas.microsoft.com/office/drawing/2014/main" id="{B17A46B0-9A82-C6F2-8F0D-24DA7ADB28DB}"/>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26" name="Slide Number Placeholder 25">
            <a:extLst>
              <a:ext uri="{FF2B5EF4-FFF2-40B4-BE49-F238E27FC236}">
                <a16:creationId xmlns:a16="http://schemas.microsoft.com/office/drawing/2014/main" id="{DA81B91B-5C45-4619-871F-E61DDFEC16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5FEAF1-D197-BA23-6FC6-3271E22542D6}"/>
              </a:ext>
            </a:extLst>
          </p:cNvPr>
          <p:cNvSpPr>
            <a:spLocks noGrp="1"/>
          </p:cNvSpPr>
          <p:nvPr>
            <p:ph type="title"/>
          </p:nvPr>
        </p:nvSpPr>
        <p:spPr>
          <a:xfrm>
            <a:off x="649045" y="365124"/>
            <a:ext cx="9523655" cy="1501327"/>
          </a:xfrm>
        </p:spPr>
        <p:txBody>
          <a:bodyPr anchor="b">
            <a:normAutofit/>
          </a:bodyPr>
          <a:lstStyle/>
          <a:p>
            <a:r>
              <a:rPr lang="en-US">
                <a:solidFill>
                  <a:srgbClr val="FFFFFF"/>
                </a:solidFill>
              </a:rPr>
              <a:t>Anshu Pandey</a:t>
            </a:r>
          </a:p>
        </p:txBody>
      </p:sp>
      <p:pic>
        <p:nvPicPr>
          <p:cNvPr id="15" name="Picture 14" descr="A person in a suit&#10;&#10;Description automatically generated with medium confidence">
            <a:extLst>
              <a:ext uri="{FF2B5EF4-FFF2-40B4-BE49-F238E27FC236}">
                <a16:creationId xmlns:a16="http://schemas.microsoft.com/office/drawing/2014/main" id="{0FBB4576-06F0-0BA6-1D89-4C42D2B9C0FD}"/>
              </a:ext>
            </a:extLst>
          </p:cNvPr>
          <p:cNvPicPr>
            <a:picLocks noChangeAspect="1"/>
          </p:cNvPicPr>
          <p:nvPr/>
        </p:nvPicPr>
        <p:blipFill rotWithShape="1">
          <a:blip r:embed="rId2"/>
          <a:srcRect l="28742" r="28909" b="28906"/>
          <a:stretch/>
        </p:blipFill>
        <p:spPr>
          <a:xfrm>
            <a:off x="1132840" y="2316480"/>
            <a:ext cx="2509520" cy="2580640"/>
          </a:xfrm>
          <a:prstGeom prst="rect">
            <a:avLst/>
          </a:prstGeom>
          <a:noFill/>
        </p:spPr>
      </p:pic>
      <p:sp>
        <p:nvSpPr>
          <p:cNvPr id="3" name="Footer Placeholder 2">
            <a:extLst>
              <a:ext uri="{FF2B5EF4-FFF2-40B4-BE49-F238E27FC236}">
                <a16:creationId xmlns:a16="http://schemas.microsoft.com/office/drawing/2014/main" id="{D4206300-19DB-4455-DCEA-0F4A60A1559D}"/>
              </a:ext>
            </a:extLst>
          </p:cNvPr>
          <p:cNvSpPr>
            <a:spLocks noGrp="1"/>
          </p:cNvSpPr>
          <p:nvPr>
            <p:ph type="ftr" sz="quarter" idx="11"/>
          </p:nvPr>
        </p:nvSpPr>
        <p:spPr>
          <a:xfrm>
            <a:off x="201168" y="6356350"/>
            <a:ext cx="4837176" cy="365125"/>
          </a:xfrm>
        </p:spPr>
        <p:txBody>
          <a:bodyPr anchor="ctr">
            <a:normAutofit/>
          </a:bodyPr>
          <a:lstStyle/>
          <a:p>
            <a:pPr>
              <a:spcAft>
                <a:spcPts val="600"/>
              </a:spcAft>
            </a:pPr>
            <a:r>
              <a:rPr lang="en-US"/>
              <a:t>AI &amp; Data for Recruiters</a:t>
            </a:r>
          </a:p>
        </p:txBody>
      </p:sp>
      <p:sp>
        <p:nvSpPr>
          <p:cNvPr id="10" name="Subtitle 9">
            <a:extLst>
              <a:ext uri="{FF2B5EF4-FFF2-40B4-BE49-F238E27FC236}">
                <a16:creationId xmlns:a16="http://schemas.microsoft.com/office/drawing/2014/main" id="{2426136C-0DF6-54AD-AB84-2B7160C2EA36}"/>
              </a:ext>
            </a:extLst>
          </p:cNvPr>
          <p:cNvSpPr>
            <a:spLocks noGrp="1"/>
          </p:cNvSpPr>
          <p:nvPr>
            <p:ph idx="1"/>
          </p:nvPr>
        </p:nvSpPr>
        <p:spPr>
          <a:xfrm>
            <a:off x="5819887" y="2899186"/>
            <a:ext cx="5610113" cy="3284359"/>
          </a:xfrm>
        </p:spPr>
        <p:txBody>
          <a:bodyPr>
            <a:normAutofit/>
          </a:bodyPr>
          <a:lstStyle/>
          <a:p>
            <a:pPr>
              <a:lnSpc>
                <a:spcPct val="100000"/>
              </a:lnSpc>
            </a:pPr>
            <a:r>
              <a:rPr lang="en-US" sz="2000" dirty="0"/>
              <a:t>A Data and AI Consultant having 12+ years of experience of working with organizations to develop Data Science and AI Applications and helping them with AI Transformation.</a:t>
            </a:r>
          </a:p>
          <a:p>
            <a:pPr>
              <a:lnSpc>
                <a:spcPct val="100000"/>
              </a:lnSpc>
            </a:pPr>
            <a:endParaRPr lang="en-US" sz="2000" dirty="0"/>
          </a:p>
          <a:p>
            <a:pPr>
              <a:lnSpc>
                <a:spcPct val="100000"/>
              </a:lnSpc>
            </a:pPr>
            <a:r>
              <a:rPr lang="en-US" sz="2000" dirty="0"/>
              <a:t>Currently lead Blue Data Consulting as Executive Director &amp; Head of Business</a:t>
            </a:r>
          </a:p>
        </p:txBody>
      </p:sp>
      <p:sp>
        <p:nvSpPr>
          <p:cNvPr id="7" name="Date Placeholder 6">
            <a:extLst>
              <a:ext uri="{FF2B5EF4-FFF2-40B4-BE49-F238E27FC236}">
                <a16:creationId xmlns:a16="http://schemas.microsoft.com/office/drawing/2014/main" id="{B05C97B1-D781-DB5B-2295-0A4BED02D237}"/>
              </a:ext>
            </a:extLst>
          </p:cNvPr>
          <p:cNvSpPr>
            <a:spLocks noGrp="1"/>
          </p:cNvSpPr>
          <p:nvPr>
            <p:ph type="dt" sz="half" idx="10"/>
          </p:nvPr>
        </p:nvSpPr>
        <p:spPr>
          <a:xfrm>
            <a:off x="7013448" y="6355080"/>
            <a:ext cx="4352544" cy="365125"/>
          </a:xfrm>
        </p:spPr>
        <p:txBody>
          <a:bodyPr anchor="ctr">
            <a:normAutofit/>
          </a:bodyPr>
          <a:lstStyle/>
          <a:p>
            <a:pPr>
              <a:spcAft>
                <a:spcPts val="600"/>
              </a:spcAft>
              <a:defRPr/>
            </a:pPr>
            <a:r>
              <a:rPr lang="en-US">
                <a:solidFill>
                  <a:prstClr val="black"/>
                </a:solidFill>
              </a:rPr>
              <a:t>2023</a:t>
            </a:r>
          </a:p>
        </p:txBody>
      </p:sp>
      <p:sp>
        <p:nvSpPr>
          <p:cNvPr id="8" name="Slide Number Placeholder 7">
            <a:extLst>
              <a:ext uri="{FF2B5EF4-FFF2-40B4-BE49-F238E27FC236}">
                <a16:creationId xmlns:a16="http://schemas.microsoft.com/office/drawing/2014/main" id="{8EE5C564-094A-724C-8C0D-DECFF29E7DE6}"/>
              </a:ext>
            </a:extLst>
          </p:cNvPr>
          <p:cNvSpPr>
            <a:spLocks noGrp="1"/>
          </p:cNvSpPr>
          <p:nvPr>
            <p:ph type="sldNum" sz="quarter" idx="12"/>
          </p:nvPr>
        </p:nvSpPr>
        <p:spPr>
          <a:xfrm>
            <a:off x="11365992" y="6356350"/>
            <a:ext cx="630936"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244D815C-8BF3-4ECF-A945-A2A7C2983AF9}" type="slidenum">
              <a:rPr kumimoji="0" lang="en-US" b="0" i="0" u="none" strike="noStrike" kern="1200" cap="none" spc="0" normalizeH="0" baseline="0" noProof="0" smtClean="0">
                <a:ln>
                  <a:noFill/>
                </a:ln>
                <a:solidFill>
                  <a:prstClr val="black"/>
                </a:solidFill>
                <a:effectLst/>
                <a:uLnTx/>
                <a:uFillTx/>
              </a:rPr>
              <a:pPr marL="0" marR="0" lvl="0" indent="0" defTabSz="914400" rtl="0" eaLnBrk="1" fontAlgn="auto" latinLnBrk="0" hangingPunct="1">
                <a:spcBef>
                  <a:spcPts val="0"/>
                </a:spcBef>
                <a:spcAft>
                  <a:spcPts val="600"/>
                </a:spcAft>
                <a:buClrTx/>
                <a:buSzTx/>
                <a:buFontTx/>
                <a:buNone/>
                <a:tabLst/>
                <a:defRPr/>
              </a:pPr>
              <a:t>2</a:t>
            </a:fld>
            <a:endParaRPr kumimoji="0" lang="en-US" b="0" i="0" u="none" strike="noStrike" kern="1200" cap="none" spc="0" normalizeH="0" baseline="0" noProof="0">
              <a:ln>
                <a:noFill/>
              </a:ln>
              <a:solidFill>
                <a:prstClr val="black"/>
              </a:solidFill>
              <a:effectLst/>
              <a:uLnTx/>
              <a:uFillTx/>
            </a:endParaRPr>
          </a:p>
        </p:txBody>
      </p:sp>
      <p:sp>
        <p:nvSpPr>
          <p:cNvPr id="16" name="TextBox 15">
            <a:extLst>
              <a:ext uri="{FF2B5EF4-FFF2-40B4-BE49-F238E27FC236}">
                <a16:creationId xmlns:a16="http://schemas.microsoft.com/office/drawing/2014/main" id="{9AF2C58A-C183-B53A-3A10-CBF5C1AE5C2D}"/>
              </a:ext>
            </a:extLst>
          </p:cNvPr>
          <p:cNvSpPr txBox="1"/>
          <p:nvPr/>
        </p:nvSpPr>
        <p:spPr>
          <a:xfrm>
            <a:off x="345440" y="4897120"/>
            <a:ext cx="4084320" cy="923330"/>
          </a:xfrm>
          <a:prstGeom prst="rect">
            <a:avLst/>
          </a:prstGeom>
          <a:solidFill>
            <a:srgbClr val="4A41C5"/>
          </a:solidFill>
        </p:spPr>
        <p:txBody>
          <a:bodyPr wrap="square" rtlCol="0">
            <a:spAutoFit/>
          </a:bodyPr>
          <a:lstStyle/>
          <a:p>
            <a:pPr algn="ctr">
              <a:lnSpc>
                <a:spcPct val="100000"/>
              </a:lnSpc>
            </a:pPr>
            <a:r>
              <a:rPr lang="en-US" sz="1800" b="1" dirty="0">
                <a:solidFill>
                  <a:schemeClr val="bg1"/>
                </a:solidFill>
              </a:rPr>
              <a:t>AI &amp; Data Consultant</a:t>
            </a:r>
          </a:p>
          <a:p>
            <a:pPr algn="ctr">
              <a:lnSpc>
                <a:spcPct val="100000"/>
              </a:lnSpc>
            </a:pPr>
            <a:r>
              <a:rPr lang="en-US" sz="1800" dirty="0">
                <a:solidFill>
                  <a:schemeClr val="bg1"/>
                </a:solidFill>
              </a:rPr>
              <a:t>Microsoft Certified Trainer, WCT</a:t>
            </a:r>
          </a:p>
          <a:p>
            <a:pPr algn="ctr"/>
            <a:endParaRPr lang="en-US" dirty="0">
              <a:solidFill>
                <a:schemeClr val="bg1"/>
              </a:solidFill>
            </a:endParaRPr>
          </a:p>
        </p:txBody>
      </p:sp>
    </p:spTree>
    <p:extLst>
      <p:ext uri="{BB962C8B-B14F-4D97-AF65-F5344CB8AC3E}">
        <p14:creationId xmlns:p14="http://schemas.microsoft.com/office/powerpoint/2010/main" val="2388292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FBB50F6-443C-0EF9-BBE7-E415E999C622}"/>
              </a:ext>
            </a:extLst>
          </p:cNvPr>
          <p:cNvGrpSpPr/>
          <p:nvPr/>
        </p:nvGrpSpPr>
        <p:grpSpPr>
          <a:xfrm>
            <a:off x="1698327" y="3025280"/>
            <a:ext cx="4305102" cy="1756271"/>
            <a:chOff x="1698327" y="3025280"/>
            <a:chExt cx="4305102" cy="1756271"/>
          </a:xfrm>
        </p:grpSpPr>
        <p:sp>
          <p:nvSpPr>
            <p:cNvPr id="5" name="Shape 3"/>
            <p:cNvSpPr/>
            <p:nvPr/>
          </p:nvSpPr>
          <p:spPr>
            <a:xfrm>
              <a:off x="1698327" y="3025280"/>
              <a:ext cx="4305102" cy="1756271"/>
            </a:xfrm>
            <a:prstGeom prst="roundRect">
              <a:avLst>
                <a:gd name="adj" fmla="val 4744"/>
              </a:avLst>
            </a:prstGeom>
            <a:solidFill>
              <a:srgbClr val="110080"/>
            </a:solidFill>
            <a:ln w="13811">
              <a:solidFill>
                <a:srgbClr val="140099"/>
              </a:solidFill>
              <a:prstDash val="solid"/>
            </a:ln>
          </p:spPr>
          <p:txBody>
            <a:bodyPr/>
            <a:lstStyle/>
            <a:p>
              <a:endParaRPr lang="en-IN" sz="1500">
                <a:latin typeface="+mj-lt"/>
              </a:endParaRPr>
            </a:p>
          </p:txBody>
        </p:sp>
        <p:sp>
          <p:nvSpPr>
            <p:cNvPr id="6" name="Text 4"/>
            <p:cNvSpPr/>
            <p:nvPr/>
          </p:nvSpPr>
          <p:spPr>
            <a:xfrm>
              <a:off x="1894979" y="3221931"/>
              <a:ext cx="2912567" cy="289322"/>
            </a:xfrm>
            <a:prstGeom prst="rect">
              <a:avLst/>
            </a:prstGeom>
            <a:noFill/>
            <a:ln/>
          </p:spPr>
          <p:txBody>
            <a:bodyPr wrap="none" rtlCol="0" anchor="t"/>
            <a:lstStyle/>
            <a:p>
              <a:pPr>
                <a:lnSpc>
                  <a:spcPts val="2278"/>
                </a:lnSpc>
              </a:pPr>
              <a:r>
                <a:rPr lang="en-US" sz="1822" b="1" kern="0" spc="-55" dirty="0">
                  <a:solidFill>
                    <a:srgbClr val="E5E0DF"/>
                  </a:solidFill>
                  <a:latin typeface="+mj-lt"/>
                  <a:ea typeface="Inter" pitchFamily="34" charset="-122"/>
                  <a:cs typeface="Inter" pitchFamily="34" charset="-120"/>
                </a:rPr>
                <a:t>Transformative Technology</a:t>
              </a:r>
              <a:endParaRPr lang="en-US" sz="1822" dirty="0">
                <a:latin typeface="+mj-lt"/>
              </a:endParaRPr>
            </a:p>
          </p:txBody>
        </p:sp>
        <p:sp>
          <p:nvSpPr>
            <p:cNvPr id="7" name="Text 5"/>
            <p:cNvSpPr/>
            <p:nvPr/>
          </p:nvSpPr>
          <p:spPr>
            <a:xfrm>
              <a:off x="1894979" y="3560141"/>
              <a:ext cx="3911798" cy="888504"/>
            </a:xfrm>
            <a:prstGeom prst="rect">
              <a:avLst/>
            </a:prstGeom>
            <a:noFill/>
            <a:ln/>
          </p:spPr>
          <p:txBody>
            <a:bodyPr wrap="square" rtlCol="0" anchor="t"/>
            <a:lstStyle/>
            <a:p>
              <a:pPr>
                <a:lnSpc>
                  <a:spcPts val="2332"/>
                </a:lnSpc>
              </a:pPr>
              <a:r>
                <a:rPr lang="en-US" sz="1458" kern="0" spc="-29" dirty="0">
                  <a:solidFill>
                    <a:srgbClr val="E5E0DF"/>
                  </a:solidFill>
                  <a:latin typeface="+mj-lt"/>
                  <a:ea typeface="Open Sans" panose="020B0606030504020204" pitchFamily="34" charset="0"/>
                  <a:cs typeface="Open Sans" panose="020B0606030504020204" pitchFamily="34" charset="0"/>
                </a:rPr>
                <a:t>Generative AI has the potential to revolutionize industries ranging from finance to healthcare, introducing new efficiencies and opportunities.</a:t>
              </a:r>
              <a:endParaRPr lang="en-US" sz="1458" dirty="0">
                <a:latin typeface="+mj-lt"/>
                <a:ea typeface="Open Sans" panose="020B0606030504020204" pitchFamily="34" charset="0"/>
                <a:cs typeface="Open Sans" panose="020B0606030504020204" pitchFamily="34" charset="0"/>
              </a:endParaRPr>
            </a:p>
          </p:txBody>
        </p:sp>
      </p:grpSp>
      <p:grpSp>
        <p:nvGrpSpPr>
          <p:cNvPr id="17" name="Group 16">
            <a:extLst>
              <a:ext uri="{FF2B5EF4-FFF2-40B4-BE49-F238E27FC236}">
                <a16:creationId xmlns:a16="http://schemas.microsoft.com/office/drawing/2014/main" id="{AC074756-0719-6AA1-E59A-80341AD04967}"/>
              </a:ext>
            </a:extLst>
          </p:cNvPr>
          <p:cNvGrpSpPr/>
          <p:nvPr/>
        </p:nvGrpSpPr>
        <p:grpSpPr>
          <a:xfrm>
            <a:off x="6188571" y="3025280"/>
            <a:ext cx="4305102" cy="1756271"/>
            <a:chOff x="6188571" y="3025280"/>
            <a:chExt cx="4305102" cy="1756271"/>
          </a:xfrm>
        </p:grpSpPr>
        <p:sp>
          <p:nvSpPr>
            <p:cNvPr id="8" name="Shape 6"/>
            <p:cNvSpPr/>
            <p:nvPr/>
          </p:nvSpPr>
          <p:spPr>
            <a:xfrm>
              <a:off x="6188571" y="3025280"/>
              <a:ext cx="4305102" cy="1756271"/>
            </a:xfrm>
            <a:prstGeom prst="roundRect">
              <a:avLst>
                <a:gd name="adj" fmla="val 4744"/>
              </a:avLst>
            </a:prstGeom>
            <a:solidFill>
              <a:srgbClr val="110080"/>
            </a:solidFill>
            <a:ln w="13811">
              <a:solidFill>
                <a:srgbClr val="140099"/>
              </a:solidFill>
              <a:prstDash val="solid"/>
            </a:ln>
          </p:spPr>
          <p:txBody>
            <a:bodyPr/>
            <a:lstStyle/>
            <a:p>
              <a:endParaRPr lang="en-IN" sz="1500">
                <a:latin typeface="+mj-lt"/>
              </a:endParaRPr>
            </a:p>
          </p:txBody>
        </p:sp>
        <p:sp>
          <p:nvSpPr>
            <p:cNvPr id="9" name="Text 7"/>
            <p:cNvSpPr/>
            <p:nvPr/>
          </p:nvSpPr>
          <p:spPr>
            <a:xfrm>
              <a:off x="6385222" y="3221931"/>
              <a:ext cx="2804617" cy="289322"/>
            </a:xfrm>
            <a:prstGeom prst="rect">
              <a:avLst/>
            </a:prstGeom>
            <a:noFill/>
            <a:ln/>
          </p:spPr>
          <p:txBody>
            <a:bodyPr wrap="none" rtlCol="0" anchor="t"/>
            <a:lstStyle/>
            <a:p>
              <a:pPr>
                <a:lnSpc>
                  <a:spcPts val="2278"/>
                </a:lnSpc>
              </a:pPr>
              <a:r>
                <a:rPr lang="en-US" sz="1822" b="1" kern="0" spc="-55" dirty="0">
                  <a:solidFill>
                    <a:srgbClr val="E5E0DF"/>
                  </a:solidFill>
                  <a:latin typeface="+mj-lt"/>
                  <a:ea typeface="Inter" pitchFamily="34" charset="-122"/>
                  <a:cs typeface="Inter" pitchFamily="34" charset="-120"/>
                </a:rPr>
                <a:t>State-of-the-Art Research</a:t>
              </a:r>
              <a:endParaRPr lang="en-US" sz="1822" dirty="0">
                <a:latin typeface="+mj-lt"/>
              </a:endParaRPr>
            </a:p>
          </p:txBody>
        </p:sp>
        <p:sp>
          <p:nvSpPr>
            <p:cNvPr id="10" name="Text 8"/>
            <p:cNvSpPr/>
            <p:nvPr/>
          </p:nvSpPr>
          <p:spPr>
            <a:xfrm>
              <a:off x="6385223" y="3696395"/>
              <a:ext cx="3911798" cy="888504"/>
            </a:xfrm>
            <a:prstGeom prst="rect">
              <a:avLst/>
            </a:prstGeom>
            <a:noFill/>
            <a:ln/>
          </p:spPr>
          <p:txBody>
            <a:bodyPr wrap="square" rtlCol="0" anchor="t"/>
            <a:lstStyle/>
            <a:p>
              <a:pPr>
                <a:lnSpc>
                  <a:spcPts val="2332"/>
                </a:lnSpc>
              </a:pPr>
              <a:r>
                <a:rPr lang="en-US" sz="1458" kern="0" spc="-29" dirty="0">
                  <a:solidFill>
                    <a:srgbClr val="E5E0DF"/>
                  </a:solidFill>
                  <a:latin typeface="+mj-lt"/>
                  <a:ea typeface="Open Sans" panose="020B0606030504020204" pitchFamily="34" charset="0"/>
                  <a:cs typeface="Open Sans" panose="020B0606030504020204" pitchFamily="34" charset="0"/>
                </a:rPr>
                <a:t>The field of generative AI is rapidly evolving, with new techniques and technologies emerging all the time.</a:t>
              </a:r>
              <a:endParaRPr lang="en-US" sz="1458" dirty="0">
                <a:latin typeface="+mj-lt"/>
                <a:ea typeface="Open Sans" panose="020B0606030504020204" pitchFamily="34" charset="0"/>
                <a:cs typeface="Open Sans" panose="020B0606030504020204" pitchFamily="34" charset="0"/>
              </a:endParaRPr>
            </a:p>
          </p:txBody>
        </p:sp>
      </p:grpSp>
      <p:sp>
        <p:nvSpPr>
          <p:cNvPr id="15" name="Title 14">
            <a:extLst>
              <a:ext uri="{FF2B5EF4-FFF2-40B4-BE49-F238E27FC236}">
                <a16:creationId xmlns:a16="http://schemas.microsoft.com/office/drawing/2014/main" id="{7FD042C4-D73F-9D74-AC68-27E3B6A9C1DE}"/>
              </a:ext>
            </a:extLst>
          </p:cNvPr>
          <p:cNvSpPr>
            <a:spLocks noGrp="1"/>
          </p:cNvSpPr>
          <p:nvPr>
            <p:ph type="title"/>
          </p:nvPr>
        </p:nvSpPr>
        <p:spPr/>
        <p:txBody>
          <a:bodyPr/>
          <a:lstStyle/>
          <a:p>
            <a:r>
              <a:rPr lang="en-IN" dirty="0"/>
              <a:t>Trends and Advancements</a:t>
            </a:r>
          </a:p>
        </p:txBody>
      </p:sp>
      <p:sp>
        <p:nvSpPr>
          <p:cNvPr id="2" name="Date Placeholder 1">
            <a:extLst>
              <a:ext uri="{FF2B5EF4-FFF2-40B4-BE49-F238E27FC236}">
                <a16:creationId xmlns:a16="http://schemas.microsoft.com/office/drawing/2014/main" id="{D857324F-234E-4160-5BBF-66F8BEBD21BD}"/>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3" name="Footer Placeholder 2">
            <a:extLst>
              <a:ext uri="{FF2B5EF4-FFF2-40B4-BE49-F238E27FC236}">
                <a16:creationId xmlns:a16="http://schemas.microsoft.com/office/drawing/2014/main" id="{904C698F-AC37-68B7-11ED-40E3ACA5AA43}"/>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4" name="Slide Number Placeholder 3">
            <a:extLst>
              <a:ext uri="{FF2B5EF4-FFF2-40B4-BE49-F238E27FC236}">
                <a16:creationId xmlns:a16="http://schemas.microsoft.com/office/drawing/2014/main" id="{AB743444-AA36-4C23-B9CA-A997A19F01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
          <p:cNvSpPr/>
          <p:nvPr/>
        </p:nvSpPr>
        <p:spPr>
          <a:xfrm>
            <a:off x="5529910" y="1347312"/>
            <a:ext cx="37008" cy="4243983"/>
          </a:xfrm>
          <a:prstGeom prst="rect">
            <a:avLst/>
          </a:prstGeom>
          <a:solidFill>
            <a:srgbClr val="140099"/>
          </a:solidFill>
          <a:ln/>
        </p:spPr>
        <p:txBody>
          <a:bodyPr/>
          <a:lstStyle/>
          <a:p>
            <a:endParaRPr lang="en-IN" sz="1500">
              <a:latin typeface="+mj-lt"/>
              <a:ea typeface="Open Sans" panose="020B0606030504020204" pitchFamily="34" charset="0"/>
              <a:cs typeface="Open Sans" panose="020B0606030504020204" pitchFamily="34" charset="0"/>
            </a:endParaRPr>
          </a:p>
        </p:txBody>
      </p:sp>
      <p:grpSp>
        <p:nvGrpSpPr>
          <p:cNvPr id="24" name="Group 23">
            <a:extLst>
              <a:ext uri="{FF2B5EF4-FFF2-40B4-BE49-F238E27FC236}">
                <a16:creationId xmlns:a16="http://schemas.microsoft.com/office/drawing/2014/main" id="{0D9480F2-77F3-FB9E-D1FA-3B7568232036}"/>
              </a:ext>
            </a:extLst>
          </p:cNvPr>
          <p:cNvGrpSpPr/>
          <p:nvPr/>
        </p:nvGrpSpPr>
        <p:grpSpPr>
          <a:xfrm>
            <a:off x="5340056" y="1491974"/>
            <a:ext cx="4605983" cy="1699617"/>
            <a:chOff x="5340056" y="1491974"/>
            <a:chExt cx="4605983" cy="1699617"/>
          </a:xfrm>
        </p:grpSpPr>
        <p:sp>
          <p:nvSpPr>
            <p:cNvPr id="6" name="Shape 4"/>
            <p:cNvSpPr/>
            <p:nvPr/>
          </p:nvSpPr>
          <p:spPr>
            <a:xfrm>
              <a:off x="5756675" y="1681730"/>
              <a:ext cx="647998" cy="37008"/>
            </a:xfrm>
            <a:prstGeom prst="rect">
              <a:avLst/>
            </a:prstGeom>
            <a:solidFill>
              <a:srgbClr val="140099"/>
            </a:solidFill>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7" name="Shape 5"/>
            <p:cNvSpPr/>
            <p:nvPr/>
          </p:nvSpPr>
          <p:spPr>
            <a:xfrm>
              <a:off x="5340056" y="1491974"/>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8" name="Text 6"/>
            <p:cNvSpPr/>
            <p:nvPr/>
          </p:nvSpPr>
          <p:spPr>
            <a:xfrm>
              <a:off x="5482633" y="1526700"/>
              <a:ext cx="13146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Open Sans" panose="020B0606030504020204" pitchFamily="34" charset="0"/>
                  <a:cs typeface="Open Sans" panose="020B0606030504020204" pitchFamily="34" charset="0"/>
                </a:rPr>
                <a:t>1</a:t>
              </a:r>
              <a:endParaRPr lang="en-US" sz="2187" dirty="0">
                <a:latin typeface="+mj-lt"/>
                <a:ea typeface="Open Sans" panose="020B0606030504020204" pitchFamily="34" charset="0"/>
                <a:cs typeface="Open Sans" panose="020B0606030504020204" pitchFamily="34" charset="0"/>
              </a:endParaRPr>
            </a:p>
          </p:txBody>
        </p:sp>
        <p:sp>
          <p:nvSpPr>
            <p:cNvPr id="9" name="Text 7"/>
            <p:cNvSpPr/>
            <p:nvPr/>
          </p:nvSpPr>
          <p:spPr>
            <a:xfrm>
              <a:off x="6566747" y="1532455"/>
              <a:ext cx="3095526" cy="289322"/>
            </a:xfrm>
            <a:prstGeom prst="rect">
              <a:avLst/>
            </a:prstGeom>
            <a:noFill/>
            <a:ln/>
          </p:spPr>
          <p:txBody>
            <a:bodyPr wrap="none" rtlCol="0" anchor="t"/>
            <a:lstStyle/>
            <a:p>
              <a:pPr>
                <a:lnSpc>
                  <a:spcPts val="2278"/>
                </a:lnSpc>
              </a:pPr>
              <a:r>
                <a:rPr lang="en-US" sz="1822" b="1" kern="0" spc="-55" dirty="0">
                  <a:solidFill>
                    <a:schemeClr val="accent1"/>
                  </a:solidFill>
                  <a:latin typeface="+mj-lt"/>
                  <a:ea typeface="Open Sans" panose="020B0606030504020204" pitchFamily="34" charset="0"/>
                  <a:cs typeface="Open Sans" panose="020B0606030504020204" pitchFamily="34" charset="0"/>
                </a:rPr>
                <a:t>New Real-World Applications</a:t>
              </a:r>
              <a:endParaRPr lang="en-US" sz="1822" dirty="0">
                <a:solidFill>
                  <a:schemeClr val="accent1"/>
                </a:solidFill>
                <a:latin typeface="+mj-lt"/>
                <a:ea typeface="Open Sans" panose="020B0606030504020204" pitchFamily="34" charset="0"/>
                <a:cs typeface="Open Sans" panose="020B0606030504020204" pitchFamily="34" charset="0"/>
              </a:endParaRPr>
            </a:p>
          </p:txBody>
        </p:sp>
        <p:sp>
          <p:nvSpPr>
            <p:cNvPr id="10" name="Text 8"/>
            <p:cNvSpPr/>
            <p:nvPr/>
          </p:nvSpPr>
          <p:spPr>
            <a:xfrm>
              <a:off x="6566747" y="2006919"/>
              <a:ext cx="3379292" cy="1184672"/>
            </a:xfrm>
            <a:prstGeom prst="rect">
              <a:avLst/>
            </a:prstGeom>
            <a:noFill/>
            <a:ln/>
          </p:spPr>
          <p:txBody>
            <a:bodyPr wrap="square" rtlCol="0" anchor="t"/>
            <a:lstStyle/>
            <a:p>
              <a:pPr>
                <a:lnSpc>
                  <a:spcPts val="2332"/>
                </a:lnSpc>
              </a:pPr>
              <a:r>
                <a:rPr lang="en-US" sz="1458" kern="0" spc="-29" dirty="0">
                  <a:solidFill>
                    <a:schemeClr val="accent1"/>
                  </a:solidFill>
                  <a:latin typeface="+mj-lt"/>
                  <a:ea typeface="Open Sans" panose="020B0606030504020204" pitchFamily="34" charset="0"/>
                  <a:cs typeface="Open Sans" panose="020B0606030504020204" pitchFamily="34" charset="0"/>
                </a:rPr>
                <a:t>Generative AI and prompt engineering may be applied to smart cities, autonomous vehicles, and more, shaping the future of our everyday lives.</a:t>
              </a:r>
              <a:endParaRPr lang="en-US" sz="1458" dirty="0">
                <a:solidFill>
                  <a:schemeClr val="accent1"/>
                </a:solidFill>
                <a:latin typeface="+mj-lt"/>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C91A4134-ADFE-D8AE-FB11-8D83ECE732C1}"/>
              </a:ext>
            </a:extLst>
          </p:cNvPr>
          <p:cNvGrpSpPr/>
          <p:nvPr/>
        </p:nvGrpSpPr>
        <p:grpSpPr>
          <a:xfrm>
            <a:off x="1150692" y="2417685"/>
            <a:ext cx="4605983" cy="1699617"/>
            <a:chOff x="1150692" y="2417685"/>
            <a:chExt cx="4605983" cy="1699617"/>
          </a:xfrm>
        </p:grpSpPr>
        <p:sp>
          <p:nvSpPr>
            <p:cNvPr id="11" name="Shape 9"/>
            <p:cNvSpPr/>
            <p:nvPr/>
          </p:nvSpPr>
          <p:spPr>
            <a:xfrm>
              <a:off x="4692058" y="2607441"/>
              <a:ext cx="647998" cy="37008"/>
            </a:xfrm>
            <a:prstGeom prst="rect">
              <a:avLst/>
            </a:prstGeom>
            <a:solidFill>
              <a:srgbClr val="140099"/>
            </a:solidFill>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12" name="Shape 10"/>
            <p:cNvSpPr/>
            <p:nvPr/>
          </p:nvSpPr>
          <p:spPr>
            <a:xfrm>
              <a:off x="5340056" y="2417685"/>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13" name="Text 11"/>
            <p:cNvSpPr/>
            <p:nvPr/>
          </p:nvSpPr>
          <p:spPr>
            <a:xfrm>
              <a:off x="5466758" y="2452412"/>
              <a:ext cx="16321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Open Sans" panose="020B0606030504020204" pitchFamily="34" charset="0"/>
                  <a:cs typeface="Open Sans" panose="020B0606030504020204" pitchFamily="34" charset="0"/>
                </a:rPr>
                <a:t>2</a:t>
              </a:r>
              <a:endParaRPr lang="en-US" sz="2187" dirty="0">
                <a:latin typeface="+mj-lt"/>
                <a:ea typeface="Open Sans" panose="020B0606030504020204" pitchFamily="34" charset="0"/>
                <a:cs typeface="Open Sans" panose="020B0606030504020204" pitchFamily="34" charset="0"/>
              </a:endParaRPr>
            </a:p>
          </p:txBody>
        </p:sp>
        <p:sp>
          <p:nvSpPr>
            <p:cNvPr id="14" name="Text 12"/>
            <p:cNvSpPr/>
            <p:nvPr/>
          </p:nvSpPr>
          <p:spPr>
            <a:xfrm>
              <a:off x="2262736" y="2458165"/>
              <a:ext cx="2267248" cy="289322"/>
            </a:xfrm>
            <a:prstGeom prst="rect">
              <a:avLst/>
            </a:prstGeom>
            <a:noFill/>
            <a:ln/>
          </p:spPr>
          <p:txBody>
            <a:bodyPr wrap="none" rtlCol="0" anchor="t"/>
            <a:lstStyle/>
            <a:p>
              <a:pPr algn="r">
                <a:lnSpc>
                  <a:spcPts val="2278"/>
                </a:lnSpc>
              </a:pPr>
              <a:r>
                <a:rPr lang="en-US" sz="1822" b="1" kern="0" spc="-55" dirty="0">
                  <a:solidFill>
                    <a:schemeClr val="accent5">
                      <a:lumMod val="75000"/>
                    </a:schemeClr>
                  </a:solidFill>
                  <a:latin typeface="+mj-lt"/>
                  <a:ea typeface="Open Sans" panose="020B0606030504020204" pitchFamily="34" charset="0"/>
                  <a:cs typeface="Open Sans" panose="020B0606030504020204" pitchFamily="34" charset="0"/>
                </a:rPr>
                <a:t>Concerns and Pitfalls</a:t>
              </a:r>
              <a:endParaRPr lang="en-US" sz="1822" dirty="0">
                <a:solidFill>
                  <a:schemeClr val="accent5">
                    <a:lumMod val="75000"/>
                  </a:schemeClr>
                </a:solidFill>
                <a:latin typeface="+mj-lt"/>
                <a:ea typeface="Open Sans" panose="020B0606030504020204" pitchFamily="34" charset="0"/>
                <a:cs typeface="Open Sans" panose="020B0606030504020204" pitchFamily="34" charset="0"/>
              </a:endParaRPr>
            </a:p>
          </p:txBody>
        </p:sp>
        <p:sp>
          <p:nvSpPr>
            <p:cNvPr id="15" name="Text 13"/>
            <p:cNvSpPr/>
            <p:nvPr/>
          </p:nvSpPr>
          <p:spPr>
            <a:xfrm>
              <a:off x="1150692" y="2932630"/>
              <a:ext cx="3379292" cy="1184672"/>
            </a:xfrm>
            <a:prstGeom prst="rect">
              <a:avLst/>
            </a:prstGeom>
            <a:noFill/>
            <a:ln/>
          </p:spPr>
          <p:txBody>
            <a:bodyPr wrap="square" rtlCol="0" anchor="t"/>
            <a:lstStyle/>
            <a:p>
              <a:pPr algn="r">
                <a:lnSpc>
                  <a:spcPts val="2332"/>
                </a:lnSpc>
              </a:pPr>
              <a:r>
                <a:rPr lang="en-US" sz="1458" kern="0" spc="-29" dirty="0">
                  <a:solidFill>
                    <a:schemeClr val="accent5">
                      <a:lumMod val="75000"/>
                    </a:schemeClr>
                  </a:solidFill>
                  <a:latin typeface="+mj-lt"/>
                  <a:ea typeface="Open Sans" panose="020B0606030504020204" pitchFamily="34" charset="0"/>
                  <a:cs typeface="Open Sans" panose="020B0606030504020204" pitchFamily="34" charset="0"/>
                </a:rPr>
                <a:t>Challenges such as data bias and malicious use of generative AI could pose significant risks to industries and societies.</a:t>
              </a:r>
              <a:endParaRPr lang="en-US" sz="1458" dirty="0">
                <a:solidFill>
                  <a:schemeClr val="accent5">
                    <a:lumMod val="75000"/>
                  </a:schemeClr>
                </a:solidFill>
                <a:latin typeface="+mj-lt"/>
                <a:ea typeface="Open Sans" panose="020B0606030504020204" pitchFamily="34" charset="0"/>
                <a:cs typeface="Open Sans" panose="020B0606030504020204" pitchFamily="34" charset="0"/>
              </a:endParaRPr>
            </a:p>
          </p:txBody>
        </p:sp>
      </p:grpSp>
      <p:grpSp>
        <p:nvGrpSpPr>
          <p:cNvPr id="28" name="Group 27">
            <a:extLst>
              <a:ext uri="{FF2B5EF4-FFF2-40B4-BE49-F238E27FC236}">
                <a16:creationId xmlns:a16="http://schemas.microsoft.com/office/drawing/2014/main" id="{5B0871B8-ECDD-D5FF-DF10-FCA339AC1E92}"/>
              </a:ext>
            </a:extLst>
          </p:cNvPr>
          <p:cNvGrpSpPr/>
          <p:nvPr/>
        </p:nvGrpSpPr>
        <p:grpSpPr>
          <a:xfrm>
            <a:off x="5340056" y="3706537"/>
            <a:ext cx="4605983" cy="1699616"/>
            <a:chOff x="5340056" y="3706537"/>
            <a:chExt cx="4605983" cy="1699616"/>
          </a:xfrm>
        </p:grpSpPr>
        <p:sp>
          <p:nvSpPr>
            <p:cNvPr id="16" name="Shape 14"/>
            <p:cNvSpPr/>
            <p:nvPr/>
          </p:nvSpPr>
          <p:spPr>
            <a:xfrm>
              <a:off x="5756675" y="3896292"/>
              <a:ext cx="647998" cy="37008"/>
            </a:xfrm>
            <a:prstGeom prst="rect">
              <a:avLst/>
            </a:prstGeom>
            <a:solidFill>
              <a:srgbClr val="140099"/>
            </a:solidFill>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17" name="Shape 15"/>
            <p:cNvSpPr/>
            <p:nvPr/>
          </p:nvSpPr>
          <p:spPr>
            <a:xfrm>
              <a:off x="5340056" y="3706537"/>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18" name="Text 16"/>
            <p:cNvSpPr/>
            <p:nvPr/>
          </p:nvSpPr>
          <p:spPr>
            <a:xfrm>
              <a:off x="5463583" y="3741262"/>
              <a:ext cx="16956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Open Sans" panose="020B0606030504020204" pitchFamily="34" charset="0"/>
                  <a:cs typeface="Open Sans" panose="020B0606030504020204" pitchFamily="34" charset="0"/>
                </a:rPr>
                <a:t>3</a:t>
              </a:r>
              <a:endParaRPr lang="en-US" sz="2187" dirty="0">
                <a:latin typeface="+mj-lt"/>
                <a:ea typeface="Open Sans" panose="020B0606030504020204" pitchFamily="34" charset="0"/>
                <a:cs typeface="Open Sans" panose="020B0606030504020204" pitchFamily="34" charset="0"/>
              </a:endParaRPr>
            </a:p>
          </p:txBody>
        </p:sp>
        <p:sp>
          <p:nvSpPr>
            <p:cNvPr id="19" name="Text 17"/>
            <p:cNvSpPr/>
            <p:nvPr/>
          </p:nvSpPr>
          <p:spPr>
            <a:xfrm>
              <a:off x="6566747" y="3747017"/>
              <a:ext cx="1851620" cy="289322"/>
            </a:xfrm>
            <a:prstGeom prst="rect">
              <a:avLst/>
            </a:prstGeom>
            <a:noFill/>
            <a:ln/>
          </p:spPr>
          <p:txBody>
            <a:bodyPr wrap="none" rtlCol="0" anchor="t"/>
            <a:lstStyle/>
            <a:p>
              <a:pPr>
                <a:lnSpc>
                  <a:spcPts val="2278"/>
                </a:lnSpc>
              </a:pPr>
              <a:r>
                <a:rPr lang="en-US" sz="1822" b="1" kern="0" spc="-55" dirty="0">
                  <a:solidFill>
                    <a:srgbClr val="4A41C5"/>
                  </a:solidFill>
                  <a:latin typeface="+mj-lt"/>
                  <a:ea typeface="Open Sans" panose="020B0606030504020204" pitchFamily="34" charset="0"/>
                  <a:cs typeface="Open Sans" panose="020B0606030504020204" pitchFamily="34" charset="0"/>
                </a:rPr>
                <a:t>Promising Future</a:t>
              </a:r>
              <a:endParaRPr lang="en-US" sz="1822" dirty="0">
                <a:solidFill>
                  <a:srgbClr val="4A41C5"/>
                </a:solidFill>
                <a:latin typeface="+mj-lt"/>
                <a:ea typeface="Open Sans" panose="020B0606030504020204" pitchFamily="34" charset="0"/>
                <a:cs typeface="Open Sans" panose="020B0606030504020204" pitchFamily="34" charset="0"/>
              </a:endParaRPr>
            </a:p>
          </p:txBody>
        </p:sp>
        <p:sp>
          <p:nvSpPr>
            <p:cNvPr id="20" name="Text 18"/>
            <p:cNvSpPr/>
            <p:nvPr/>
          </p:nvSpPr>
          <p:spPr>
            <a:xfrm>
              <a:off x="6566747" y="4221481"/>
              <a:ext cx="3379292" cy="1184672"/>
            </a:xfrm>
            <a:prstGeom prst="rect">
              <a:avLst/>
            </a:prstGeom>
            <a:noFill/>
            <a:ln/>
          </p:spPr>
          <p:txBody>
            <a:bodyPr wrap="square" rtlCol="0" anchor="t"/>
            <a:lstStyle/>
            <a:p>
              <a:pPr>
                <a:lnSpc>
                  <a:spcPts val="2332"/>
                </a:lnSpc>
              </a:pPr>
              <a:r>
                <a:rPr lang="en-US" sz="1458" kern="0" spc="-29" dirty="0">
                  <a:solidFill>
                    <a:srgbClr val="4A41C5"/>
                  </a:solidFill>
                  <a:latin typeface="+mj-lt"/>
                  <a:ea typeface="Open Sans" panose="020B0606030504020204" pitchFamily="34" charset="0"/>
                  <a:cs typeface="Open Sans" panose="020B0606030504020204" pitchFamily="34" charset="0"/>
                </a:rPr>
                <a:t>The potential benefits of generative AI and prompt engineering show great promise in fueling innovation and improving our world.</a:t>
              </a:r>
              <a:endParaRPr lang="en-US" sz="1458" dirty="0">
                <a:solidFill>
                  <a:srgbClr val="4A41C5"/>
                </a:solidFill>
                <a:latin typeface="+mj-lt"/>
                <a:ea typeface="Open Sans" panose="020B0606030504020204" pitchFamily="34" charset="0"/>
                <a:cs typeface="Open Sans" panose="020B0606030504020204" pitchFamily="34" charset="0"/>
              </a:endParaRPr>
            </a:p>
          </p:txBody>
        </p:sp>
      </p:grpSp>
      <p:sp>
        <p:nvSpPr>
          <p:cNvPr id="21" name="Title 20">
            <a:extLst>
              <a:ext uri="{FF2B5EF4-FFF2-40B4-BE49-F238E27FC236}">
                <a16:creationId xmlns:a16="http://schemas.microsoft.com/office/drawing/2014/main" id="{69B80A55-E361-CF3F-41BC-354DC860C13F}"/>
              </a:ext>
            </a:extLst>
          </p:cNvPr>
          <p:cNvSpPr>
            <a:spLocks noGrp="1"/>
          </p:cNvSpPr>
          <p:nvPr>
            <p:ph type="title"/>
          </p:nvPr>
        </p:nvSpPr>
        <p:spPr/>
        <p:txBody>
          <a:bodyPr/>
          <a:lstStyle/>
          <a:p>
            <a:r>
              <a:rPr lang="en-US" sz="2800" b="1" kern="0" spc="-109" dirty="0">
                <a:solidFill>
                  <a:srgbClr val="FFFFFF"/>
                </a:solidFill>
                <a:ea typeface="Open Sans" panose="020B0606030504020204" pitchFamily="34" charset="0"/>
                <a:cs typeface="Open Sans" panose="020B0606030504020204" pitchFamily="34" charset="0"/>
              </a:rPr>
              <a:t>The Future of Generative AI and Prompt Engineering</a:t>
            </a:r>
            <a:endParaRPr lang="en-IN" sz="2800" dirty="0"/>
          </a:p>
        </p:txBody>
      </p:sp>
      <p:sp>
        <p:nvSpPr>
          <p:cNvPr id="2" name="Date Placeholder 1">
            <a:extLst>
              <a:ext uri="{FF2B5EF4-FFF2-40B4-BE49-F238E27FC236}">
                <a16:creationId xmlns:a16="http://schemas.microsoft.com/office/drawing/2014/main" id="{238E4C29-1B94-6DD1-41ED-FAA9F517D511}"/>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3" name="Footer Placeholder 2">
            <a:extLst>
              <a:ext uri="{FF2B5EF4-FFF2-40B4-BE49-F238E27FC236}">
                <a16:creationId xmlns:a16="http://schemas.microsoft.com/office/drawing/2014/main" id="{17755D0C-DADD-149B-A1B0-CDDCD3C1DE51}"/>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4" name="Slide Number Placeholder 3">
            <a:extLst>
              <a:ext uri="{FF2B5EF4-FFF2-40B4-BE49-F238E27FC236}">
                <a16:creationId xmlns:a16="http://schemas.microsoft.com/office/drawing/2014/main" id="{A5D5EDEE-39E6-561C-7694-3F3F165370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3573A69-B83F-B0EB-853C-4720EAF847A8}"/>
              </a:ext>
            </a:extLst>
          </p:cNvPr>
          <p:cNvSpPr txBox="1"/>
          <p:nvPr/>
        </p:nvSpPr>
        <p:spPr>
          <a:xfrm>
            <a:off x="488726" y="393616"/>
            <a:ext cx="5672566" cy="1830245"/>
          </a:xfrm>
          <a:prstGeom prst="rect">
            <a:avLst/>
          </a:prstGeom>
          <a:noFill/>
        </p:spPr>
        <p:txBody>
          <a:bodyPr wrap="square" rtlCol="0">
            <a:spAutoFit/>
          </a:bodyPr>
          <a:lstStyle/>
          <a:p>
            <a:pPr>
              <a:lnSpc>
                <a:spcPts val="4556"/>
              </a:lnSpc>
            </a:pPr>
            <a:r>
              <a:rPr lang="en-US" sz="2800" b="1" dirty="0">
                <a:solidFill>
                  <a:srgbClr val="60A9FF"/>
                </a:solidFill>
                <a:latin typeface="+mj-lt"/>
              </a:rPr>
              <a:t>Core features and functionalities of ChatGPT platform </a:t>
            </a:r>
            <a:endParaRPr lang="en-IN" sz="2800" b="1" dirty="0">
              <a:solidFill>
                <a:srgbClr val="60A9FF"/>
              </a:solidFill>
              <a:latin typeface="+mj-lt"/>
            </a:endParaRPr>
          </a:p>
        </p:txBody>
      </p:sp>
      <p:sp>
        <p:nvSpPr>
          <p:cNvPr id="95" name="Rectangle 94">
            <a:extLst>
              <a:ext uri="{FF2B5EF4-FFF2-40B4-BE49-F238E27FC236}">
                <a16:creationId xmlns:a16="http://schemas.microsoft.com/office/drawing/2014/main" id="{B7E52A4F-34D2-E833-DD3F-1CD34537DD72}"/>
              </a:ext>
            </a:extLst>
          </p:cNvPr>
          <p:cNvSpPr/>
          <p:nvPr/>
        </p:nvSpPr>
        <p:spPr>
          <a:xfrm>
            <a:off x="541584" y="2387739"/>
            <a:ext cx="5347260" cy="4074873"/>
          </a:xfrm>
          <a:prstGeom prst="rect">
            <a:avLst/>
          </a:prstGeom>
          <a:solidFill>
            <a:schemeClr val="bg2">
              <a:alpha val="1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1">
                  <a:lumMod val="95000"/>
                  <a:lumOff val="5000"/>
                </a:schemeClr>
              </a:solidFill>
              <a:latin typeface="+mj-lt"/>
            </a:endParaRPr>
          </a:p>
        </p:txBody>
      </p:sp>
      <p:sp>
        <p:nvSpPr>
          <p:cNvPr id="96" name="Freeform: Shape 95">
            <a:extLst>
              <a:ext uri="{FF2B5EF4-FFF2-40B4-BE49-F238E27FC236}">
                <a16:creationId xmlns:a16="http://schemas.microsoft.com/office/drawing/2014/main" id="{52E0122F-6B54-B8EF-8326-E2B5CBD0548D}"/>
              </a:ext>
            </a:extLst>
          </p:cNvPr>
          <p:cNvSpPr/>
          <p:nvPr/>
        </p:nvSpPr>
        <p:spPr>
          <a:xfrm flipV="1">
            <a:off x="539500" y="3040629"/>
            <a:ext cx="5351428" cy="26886"/>
          </a:xfrm>
          <a:custGeom>
            <a:avLst/>
            <a:gdLst>
              <a:gd name="connsiteX0" fmla="*/ 0 w 11292840"/>
              <a:gd name="connsiteY0" fmla="*/ 45720 h 45720"/>
              <a:gd name="connsiteX1" fmla="*/ 11292840 w 11292840"/>
              <a:gd name="connsiteY1" fmla="*/ 45720 h 45720"/>
              <a:gd name="connsiteX2" fmla="*/ 11292840 w 11292840"/>
              <a:gd name="connsiteY2" fmla="*/ 0 h 45720"/>
              <a:gd name="connsiteX0" fmla="*/ 0 w 11292840"/>
              <a:gd name="connsiteY0" fmla="*/ 0 h 0"/>
              <a:gd name="connsiteX1" fmla="*/ 11292840 w 11292840"/>
              <a:gd name="connsiteY1" fmla="*/ 0 h 0"/>
            </a:gdLst>
            <a:ahLst/>
            <a:cxnLst>
              <a:cxn ang="0">
                <a:pos x="connsiteX0" y="connsiteY0"/>
              </a:cxn>
              <a:cxn ang="0">
                <a:pos x="connsiteX1" y="connsiteY1"/>
              </a:cxn>
            </a:cxnLst>
            <a:rect l="l" t="t" r="r" b="b"/>
            <a:pathLst>
              <a:path w="11292840">
                <a:moveTo>
                  <a:pt x="0" y="0"/>
                </a:moveTo>
                <a:lnTo>
                  <a:pt x="11292840" y="0"/>
                </a:lnTo>
              </a:path>
            </a:pathLst>
          </a:custGeom>
          <a:noFill/>
          <a:ln w="63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85">
              <a:defRPr/>
            </a:pPr>
            <a:endParaRPr lang="en-US" sz="1500" dirty="0">
              <a:solidFill>
                <a:schemeClr val="tx1">
                  <a:lumMod val="95000"/>
                  <a:lumOff val="5000"/>
                </a:schemeClr>
              </a:solidFill>
              <a:latin typeface="+mj-lt"/>
            </a:endParaRPr>
          </a:p>
        </p:txBody>
      </p:sp>
      <p:sp>
        <p:nvSpPr>
          <p:cNvPr id="83" name="TextBox 82">
            <a:extLst>
              <a:ext uri="{FF2B5EF4-FFF2-40B4-BE49-F238E27FC236}">
                <a16:creationId xmlns:a16="http://schemas.microsoft.com/office/drawing/2014/main" id="{90EB5ADF-BF22-4C3C-A430-156F0419BC50}"/>
              </a:ext>
            </a:extLst>
          </p:cNvPr>
          <p:cNvSpPr txBox="1"/>
          <p:nvPr/>
        </p:nvSpPr>
        <p:spPr>
          <a:xfrm>
            <a:off x="1428119" y="2570735"/>
            <a:ext cx="3569845" cy="323165"/>
          </a:xfrm>
          <a:prstGeom prst="rect">
            <a:avLst/>
          </a:prstGeom>
          <a:noFill/>
          <a:ln>
            <a:solidFill>
              <a:schemeClr val="accent1">
                <a:lumMod val="50000"/>
              </a:schemeClr>
            </a:solidFill>
          </a:ln>
        </p:spPr>
        <p:txBody>
          <a:bodyPr wrap="square" anchor="ctr">
            <a:spAutoFit/>
          </a:bodyPr>
          <a:lstStyle/>
          <a:p>
            <a:pPr algn="ctr" defTabSz="761970">
              <a:defRPr/>
            </a:pPr>
            <a:r>
              <a:rPr lang="en-US" sz="1500" b="1" dirty="0">
                <a:solidFill>
                  <a:schemeClr val="tx1">
                    <a:lumMod val="95000"/>
                    <a:lumOff val="5000"/>
                  </a:schemeClr>
                </a:solidFill>
                <a:latin typeface="+mj-lt"/>
                <a:cs typeface="Arial" panose="020B0604020202020204" pitchFamily="34" charset="0"/>
              </a:rPr>
              <a:t>Salient features of </a:t>
            </a:r>
            <a:r>
              <a:rPr lang="en-US" sz="1500" b="1" dirty="0" err="1">
                <a:solidFill>
                  <a:schemeClr val="tx1">
                    <a:lumMod val="95000"/>
                    <a:lumOff val="5000"/>
                  </a:schemeClr>
                </a:solidFill>
                <a:latin typeface="+mj-lt"/>
                <a:cs typeface="Arial" panose="020B0604020202020204" pitchFamily="34" charset="0"/>
              </a:rPr>
              <a:t>ChatGPT</a:t>
            </a:r>
            <a:r>
              <a:rPr lang="en-US" sz="1500" b="1" dirty="0">
                <a:solidFill>
                  <a:schemeClr val="tx1">
                    <a:lumMod val="95000"/>
                    <a:lumOff val="5000"/>
                  </a:schemeClr>
                </a:solidFill>
                <a:latin typeface="+mj-lt"/>
                <a:cs typeface="Arial" panose="020B0604020202020204" pitchFamily="34" charset="0"/>
              </a:rPr>
              <a:t> </a:t>
            </a:r>
          </a:p>
        </p:txBody>
      </p:sp>
      <p:grpSp>
        <p:nvGrpSpPr>
          <p:cNvPr id="84" name="Group 83">
            <a:extLst>
              <a:ext uri="{FF2B5EF4-FFF2-40B4-BE49-F238E27FC236}">
                <a16:creationId xmlns:a16="http://schemas.microsoft.com/office/drawing/2014/main" id="{650EE75B-9121-80A0-E191-83E3765A1761}"/>
              </a:ext>
            </a:extLst>
          </p:cNvPr>
          <p:cNvGrpSpPr/>
          <p:nvPr/>
        </p:nvGrpSpPr>
        <p:grpSpPr>
          <a:xfrm>
            <a:off x="697407" y="3295334"/>
            <a:ext cx="5035613" cy="2929825"/>
            <a:chOff x="6677171" y="3094081"/>
            <a:chExt cx="5242750" cy="2875338"/>
          </a:xfrm>
        </p:grpSpPr>
        <p:grpSp>
          <p:nvGrpSpPr>
            <p:cNvPr id="85" name="Group 84">
              <a:extLst>
                <a:ext uri="{FF2B5EF4-FFF2-40B4-BE49-F238E27FC236}">
                  <a16:creationId xmlns:a16="http://schemas.microsoft.com/office/drawing/2014/main" id="{795601EA-315D-E28B-9667-C4DE08D7DD6E}"/>
                </a:ext>
              </a:extLst>
            </p:cNvPr>
            <p:cNvGrpSpPr/>
            <p:nvPr/>
          </p:nvGrpSpPr>
          <p:grpSpPr>
            <a:xfrm>
              <a:off x="6677171" y="3094081"/>
              <a:ext cx="5242750" cy="2875338"/>
              <a:chOff x="6677171" y="3094081"/>
              <a:chExt cx="5242750" cy="2875338"/>
            </a:xfrm>
          </p:grpSpPr>
          <p:sp>
            <p:nvSpPr>
              <p:cNvPr id="91" name="Rectangle: Rounded Corners 90">
                <a:extLst>
                  <a:ext uri="{FF2B5EF4-FFF2-40B4-BE49-F238E27FC236}">
                    <a16:creationId xmlns:a16="http://schemas.microsoft.com/office/drawing/2014/main" id="{D36D1B91-0852-3FB8-F636-0F7EEA02909F}"/>
                  </a:ext>
                </a:extLst>
              </p:cNvPr>
              <p:cNvSpPr/>
              <p:nvPr/>
            </p:nvSpPr>
            <p:spPr>
              <a:xfrm flipH="1">
                <a:off x="6677172" y="3094081"/>
                <a:ext cx="2567807" cy="1383075"/>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92" name="Rectangle: Rounded Corners 91">
                <a:extLst>
                  <a:ext uri="{FF2B5EF4-FFF2-40B4-BE49-F238E27FC236}">
                    <a16:creationId xmlns:a16="http://schemas.microsoft.com/office/drawing/2014/main" id="{3A5EF81D-2621-F777-9F33-F3CDBC879F66}"/>
                  </a:ext>
                </a:extLst>
              </p:cNvPr>
              <p:cNvSpPr/>
              <p:nvPr/>
            </p:nvSpPr>
            <p:spPr>
              <a:xfrm flipH="1">
                <a:off x="6677171" y="4586344"/>
                <a:ext cx="2567807" cy="1383075"/>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93" name="Rectangle: Rounded Corners 92">
                <a:extLst>
                  <a:ext uri="{FF2B5EF4-FFF2-40B4-BE49-F238E27FC236}">
                    <a16:creationId xmlns:a16="http://schemas.microsoft.com/office/drawing/2014/main" id="{D347262E-71CF-7F52-D827-8E8484C62057}"/>
                  </a:ext>
                </a:extLst>
              </p:cNvPr>
              <p:cNvSpPr/>
              <p:nvPr/>
            </p:nvSpPr>
            <p:spPr>
              <a:xfrm>
                <a:off x="9352114" y="3094081"/>
                <a:ext cx="2567807" cy="1383075"/>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94" name="Rectangle: Rounded Corners 93">
                <a:extLst>
                  <a:ext uri="{FF2B5EF4-FFF2-40B4-BE49-F238E27FC236}">
                    <a16:creationId xmlns:a16="http://schemas.microsoft.com/office/drawing/2014/main" id="{640F833E-0A04-CBE2-8FC7-9C621267FC76}"/>
                  </a:ext>
                </a:extLst>
              </p:cNvPr>
              <p:cNvSpPr/>
              <p:nvPr/>
            </p:nvSpPr>
            <p:spPr>
              <a:xfrm>
                <a:off x="9352112" y="4586344"/>
                <a:ext cx="2567807" cy="1383074"/>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1">
                      <a:lumMod val="95000"/>
                      <a:lumOff val="5000"/>
                    </a:schemeClr>
                  </a:solidFill>
                  <a:latin typeface="+mj-lt"/>
                  <a:cs typeface="Arial" panose="020B0604020202020204" pitchFamily="34" charset="0"/>
                </a:endParaRPr>
              </a:p>
            </p:txBody>
          </p:sp>
        </p:grpSp>
        <p:grpSp>
          <p:nvGrpSpPr>
            <p:cNvPr id="86" name="Group 85">
              <a:extLst>
                <a:ext uri="{FF2B5EF4-FFF2-40B4-BE49-F238E27FC236}">
                  <a16:creationId xmlns:a16="http://schemas.microsoft.com/office/drawing/2014/main" id="{798FDCAA-8F0C-BFCC-4E40-53C6E84B726A}"/>
                </a:ext>
              </a:extLst>
            </p:cNvPr>
            <p:cNvGrpSpPr/>
            <p:nvPr/>
          </p:nvGrpSpPr>
          <p:grpSpPr>
            <a:xfrm>
              <a:off x="8633533" y="3863305"/>
              <a:ext cx="1334577" cy="1336891"/>
              <a:chOff x="8633533" y="3863305"/>
              <a:chExt cx="1334577" cy="1336891"/>
            </a:xfrm>
          </p:grpSpPr>
          <p:sp>
            <p:nvSpPr>
              <p:cNvPr id="87" name="Freeform: Shape 86">
                <a:extLst>
                  <a:ext uri="{FF2B5EF4-FFF2-40B4-BE49-F238E27FC236}">
                    <a16:creationId xmlns:a16="http://schemas.microsoft.com/office/drawing/2014/main" id="{DCC52DBA-5AC5-3A8F-2BBC-A29091152CAE}"/>
                  </a:ext>
                </a:extLst>
              </p:cNvPr>
              <p:cNvSpPr/>
              <p:nvPr/>
            </p:nvSpPr>
            <p:spPr>
              <a:xfrm flipH="1">
                <a:off x="8633533" y="3863305"/>
                <a:ext cx="612839" cy="613851"/>
              </a:xfrm>
              <a:custGeom>
                <a:avLst/>
                <a:gdLst>
                  <a:gd name="connsiteX0" fmla="*/ 0 w 848882"/>
                  <a:gd name="connsiteY0" fmla="*/ 0 h 850284"/>
                  <a:gd name="connsiteX1" fmla="*/ 0 w 848882"/>
                  <a:gd name="connsiteY1" fmla="*/ 530980 h 850284"/>
                  <a:gd name="connsiteX2" fmla="*/ 319304 w 848882"/>
                  <a:gd name="connsiteY2" fmla="*/ 850284 h 850284"/>
                  <a:gd name="connsiteX3" fmla="*/ 848882 w 848882"/>
                  <a:gd name="connsiteY3" fmla="*/ 850284 h 850284"/>
                  <a:gd name="connsiteX4" fmla="*/ 847902 w 848882"/>
                  <a:gd name="connsiteY4" fmla="*/ 830848 h 850284"/>
                  <a:gd name="connsiteX5" fmla="*/ 19472 w 848882"/>
                  <a:gd name="connsiteY5" fmla="*/ 985 h 850284"/>
                  <a:gd name="connsiteX6" fmla="*/ 0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0" y="0"/>
                    </a:moveTo>
                    <a:lnTo>
                      <a:pt x="0" y="530980"/>
                    </a:lnTo>
                    <a:cubicBezTo>
                      <a:pt x="0" y="707327"/>
                      <a:pt x="142957" y="850284"/>
                      <a:pt x="319304" y="850284"/>
                    </a:cubicBezTo>
                    <a:lnTo>
                      <a:pt x="848882" y="850284"/>
                    </a:lnTo>
                    <a:lnTo>
                      <a:pt x="847902" y="830848"/>
                    </a:lnTo>
                    <a:cubicBezTo>
                      <a:pt x="803542" y="393285"/>
                      <a:pt x="456280" y="45422"/>
                      <a:pt x="19472" y="985"/>
                    </a:cubicBezTo>
                    <a:lnTo>
                      <a:pt x="0" y="0"/>
                    </a:ln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88" name="Freeform: Shape 87">
                <a:extLst>
                  <a:ext uri="{FF2B5EF4-FFF2-40B4-BE49-F238E27FC236}">
                    <a16:creationId xmlns:a16="http://schemas.microsoft.com/office/drawing/2014/main" id="{17AF0734-0A25-D6F4-73BF-8C4802CE8652}"/>
                  </a:ext>
                </a:extLst>
              </p:cNvPr>
              <p:cNvSpPr/>
              <p:nvPr/>
            </p:nvSpPr>
            <p:spPr>
              <a:xfrm flipH="1">
                <a:off x="9355271" y="3863305"/>
                <a:ext cx="612839" cy="613851"/>
              </a:xfrm>
              <a:custGeom>
                <a:avLst/>
                <a:gdLst>
                  <a:gd name="connsiteX0" fmla="*/ 848882 w 848882"/>
                  <a:gd name="connsiteY0" fmla="*/ 0 h 850284"/>
                  <a:gd name="connsiteX1" fmla="*/ 829410 w 848882"/>
                  <a:gd name="connsiteY1" fmla="*/ 985 h 850284"/>
                  <a:gd name="connsiteX2" fmla="*/ 980 w 848882"/>
                  <a:gd name="connsiteY2" fmla="*/ 830848 h 850284"/>
                  <a:gd name="connsiteX3" fmla="*/ 0 w 848882"/>
                  <a:gd name="connsiteY3" fmla="*/ 850284 h 850284"/>
                  <a:gd name="connsiteX4" fmla="*/ 529578 w 848882"/>
                  <a:gd name="connsiteY4" fmla="*/ 850284 h 850284"/>
                  <a:gd name="connsiteX5" fmla="*/ 848882 w 848882"/>
                  <a:gd name="connsiteY5" fmla="*/ 530980 h 850284"/>
                  <a:gd name="connsiteX6" fmla="*/ 848882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848882" y="0"/>
                    </a:moveTo>
                    <a:lnTo>
                      <a:pt x="829410" y="985"/>
                    </a:lnTo>
                    <a:cubicBezTo>
                      <a:pt x="392602" y="45422"/>
                      <a:pt x="45340" y="393285"/>
                      <a:pt x="980" y="830848"/>
                    </a:cubicBezTo>
                    <a:lnTo>
                      <a:pt x="0" y="850284"/>
                    </a:lnTo>
                    <a:lnTo>
                      <a:pt x="529578" y="850284"/>
                    </a:lnTo>
                    <a:cubicBezTo>
                      <a:pt x="705925" y="850284"/>
                      <a:pt x="848882" y="707327"/>
                      <a:pt x="848882" y="530980"/>
                    </a:cubicBezTo>
                    <a:lnTo>
                      <a:pt x="848882" y="0"/>
                    </a:ln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89" name="Freeform: Shape 88">
                <a:extLst>
                  <a:ext uri="{FF2B5EF4-FFF2-40B4-BE49-F238E27FC236}">
                    <a16:creationId xmlns:a16="http://schemas.microsoft.com/office/drawing/2014/main" id="{1E5F6CA1-C825-6035-D56F-673A7874322F}"/>
                  </a:ext>
                </a:extLst>
              </p:cNvPr>
              <p:cNvSpPr/>
              <p:nvPr/>
            </p:nvSpPr>
            <p:spPr>
              <a:xfrm flipH="1">
                <a:off x="8633533" y="4586344"/>
                <a:ext cx="612839" cy="613852"/>
              </a:xfrm>
              <a:custGeom>
                <a:avLst/>
                <a:gdLst>
                  <a:gd name="connsiteX0" fmla="*/ 848882 w 848882"/>
                  <a:gd name="connsiteY0" fmla="*/ 0 h 850286"/>
                  <a:gd name="connsiteX1" fmla="*/ 319304 w 848882"/>
                  <a:gd name="connsiteY1" fmla="*/ 0 h 850286"/>
                  <a:gd name="connsiteX2" fmla="*/ 0 w 848882"/>
                  <a:gd name="connsiteY2" fmla="*/ 319304 h 850286"/>
                  <a:gd name="connsiteX3" fmla="*/ 0 w 848882"/>
                  <a:gd name="connsiteY3" fmla="*/ 850286 h 850286"/>
                  <a:gd name="connsiteX4" fmla="*/ 19472 w 848882"/>
                  <a:gd name="connsiteY4" fmla="*/ 849301 h 850286"/>
                  <a:gd name="connsiteX5" fmla="*/ 847902 w 848882"/>
                  <a:gd name="connsiteY5" fmla="*/ 19438 h 850286"/>
                  <a:gd name="connsiteX6" fmla="*/ 848882 w 848882"/>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6">
                    <a:moveTo>
                      <a:pt x="848882" y="0"/>
                    </a:moveTo>
                    <a:lnTo>
                      <a:pt x="319304" y="0"/>
                    </a:lnTo>
                    <a:cubicBezTo>
                      <a:pt x="142957" y="0"/>
                      <a:pt x="0" y="142957"/>
                      <a:pt x="0" y="319304"/>
                    </a:cubicBezTo>
                    <a:lnTo>
                      <a:pt x="0" y="850286"/>
                    </a:lnTo>
                    <a:lnTo>
                      <a:pt x="19472" y="849301"/>
                    </a:lnTo>
                    <a:cubicBezTo>
                      <a:pt x="456280" y="804864"/>
                      <a:pt x="803542" y="457001"/>
                      <a:pt x="847902" y="19438"/>
                    </a:cubicBezTo>
                    <a:lnTo>
                      <a:pt x="848882" y="0"/>
                    </a:ln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90" name="Freeform: Shape 89">
                <a:extLst>
                  <a:ext uri="{FF2B5EF4-FFF2-40B4-BE49-F238E27FC236}">
                    <a16:creationId xmlns:a16="http://schemas.microsoft.com/office/drawing/2014/main" id="{20C6BF5D-F67E-48B8-138D-A01FC163EB5B}"/>
                  </a:ext>
                </a:extLst>
              </p:cNvPr>
              <p:cNvSpPr/>
              <p:nvPr/>
            </p:nvSpPr>
            <p:spPr>
              <a:xfrm flipH="1">
                <a:off x="9355270" y="4586344"/>
                <a:ext cx="612839" cy="613852"/>
              </a:xfrm>
              <a:custGeom>
                <a:avLst/>
                <a:gdLst>
                  <a:gd name="connsiteX0" fmla="*/ 529579 w 848883"/>
                  <a:gd name="connsiteY0" fmla="*/ 0 h 850286"/>
                  <a:gd name="connsiteX1" fmla="*/ 0 w 848883"/>
                  <a:gd name="connsiteY1" fmla="*/ 0 h 850286"/>
                  <a:gd name="connsiteX2" fmla="*/ 980 w 848883"/>
                  <a:gd name="connsiteY2" fmla="*/ 19438 h 850286"/>
                  <a:gd name="connsiteX3" fmla="*/ 829410 w 848883"/>
                  <a:gd name="connsiteY3" fmla="*/ 849301 h 850286"/>
                  <a:gd name="connsiteX4" fmla="*/ 848883 w 848883"/>
                  <a:gd name="connsiteY4" fmla="*/ 850286 h 850286"/>
                  <a:gd name="connsiteX5" fmla="*/ 848883 w 848883"/>
                  <a:gd name="connsiteY5" fmla="*/ 319304 h 850286"/>
                  <a:gd name="connsiteX6" fmla="*/ 529579 w 848883"/>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3" h="850286">
                    <a:moveTo>
                      <a:pt x="529579" y="0"/>
                    </a:moveTo>
                    <a:lnTo>
                      <a:pt x="0" y="0"/>
                    </a:lnTo>
                    <a:lnTo>
                      <a:pt x="980" y="19438"/>
                    </a:lnTo>
                    <a:cubicBezTo>
                      <a:pt x="45340" y="457001"/>
                      <a:pt x="392602" y="804864"/>
                      <a:pt x="829410" y="849301"/>
                    </a:cubicBezTo>
                    <a:lnTo>
                      <a:pt x="848883" y="850286"/>
                    </a:lnTo>
                    <a:lnTo>
                      <a:pt x="848883" y="319304"/>
                    </a:lnTo>
                    <a:cubicBezTo>
                      <a:pt x="848883" y="142957"/>
                      <a:pt x="705926" y="0"/>
                      <a:pt x="529579" y="0"/>
                    </a:cubicBez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solidFill>
                    <a:schemeClr val="tx1">
                      <a:lumMod val="95000"/>
                      <a:lumOff val="5000"/>
                    </a:schemeClr>
                  </a:solidFill>
                  <a:latin typeface="+mj-lt"/>
                  <a:cs typeface="Arial" panose="020B0604020202020204" pitchFamily="34" charset="0"/>
                </a:endParaRPr>
              </a:p>
            </p:txBody>
          </p:sp>
        </p:grpSp>
      </p:grpSp>
      <p:grpSp>
        <p:nvGrpSpPr>
          <p:cNvPr id="71" name="Group 70">
            <a:extLst>
              <a:ext uri="{FF2B5EF4-FFF2-40B4-BE49-F238E27FC236}">
                <a16:creationId xmlns:a16="http://schemas.microsoft.com/office/drawing/2014/main" id="{323EA7C5-A5CA-DE85-27D5-0DC1D6604ABA}"/>
              </a:ext>
            </a:extLst>
          </p:cNvPr>
          <p:cNvGrpSpPr/>
          <p:nvPr/>
        </p:nvGrpSpPr>
        <p:grpSpPr>
          <a:xfrm>
            <a:off x="950804" y="3326622"/>
            <a:ext cx="1813131" cy="1381105"/>
            <a:chOff x="7666096" y="2937432"/>
            <a:chExt cx="1975703" cy="1418599"/>
          </a:xfrm>
        </p:grpSpPr>
        <p:sp>
          <p:nvSpPr>
            <p:cNvPr id="81" name="TextBox 80">
              <a:extLst>
                <a:ext uri="{FF2B5EF4-FFF2-40B4-BE49-F238E27FC236}">
                  <a16:creationId xmlns:a16="http://schemas.microsoft.com/office/drawing/2014/main" id="{27271F18-97A8-6D3D-C2DF-DC55DBC6E61F}"/>
                </a:ext>
              </a:extLst>
            </p:cNvPr>
            <p:cNvSpPr txBox="1"/>
            <p:nvPr/>
          </p:nvSpPr>
          <p:spPr>
            <a:xfrm>
              <a:off x="7666096" y="3293036"/>
              <a:ext cx="1975703" cy="1062995"/>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875" dirty="0">
                  <a:solidFill>
                    <a:schemeClr val="tx1">
                      <a:lumMod val="95000"/>
                      <a:lumOff val="5000"/>
                    </a:schemeClr>
                  </a:solidFill>
                  <a:latin typeface="+mj-lt"/>
                  <a:cs typeface="Arial" panose="020B0604020202020204" pitchFamily="34" charset="0"/>
                </a:rPr>
                <a:t>Generate dynamic and in-depth virtual responses for each task assigned in written form </a:t>
              </a:r>
            </a:p>
            <a:p>
              <a:pPr marL="152394" indent="-152394">
                <a:buFont typeface="Courier New" panose="02070309020205020404" pitchFamily="49" charset="0"/>
                <a:buChar char="o"/>
              </a:pPr>
              <a:r>
                <a:rPr lang="en-US" sz="875" dirty="0">
                  <a:solidFill>
                    <a:schemeClr val="tx1">
                      <a:lumMod val="95000"/>
                      <a:lumOff val="5000"/>
                    </a:schemeClr>
                  </a:solidFill>
                  <a:latin typeface="+mj-lt"/>
                  <a:cs typeface="Arial" panose="020B0604020202020204" pitchFamily="34" charset="0"/>
                </a:rPr>
                <a:t>Offer better </a:t>
              </a:r>
              <a:br>
                <a:rPr lang="en-US" sz="875" dirty="0">
                  <a:solidFill>
                    <a:schemeClr val="tx1">
                      <a:lumMod val="95000"/>
                      <a:lumOff val="5000"/>
                    </a:schemeClr>
                  </a:solidFill>
                  <a:latin typeface="+mj-lt"/>
                  <a:cs typeface="Arial" panose="020B0604020202020204" pitchFamily="34" charset="0"/>
                </a:rPr>
              </a:br>
              <a:r>
                <a:rPr lang="en-US" sz="875" dirty="0">
                  <a:solidFill>
                    <a:schemeClr val="tx1">
                      <a:lumMod val="95000"/>
                      <a:lumOff val="5000"/>
                    </a:schemeClr>
                  </a:solidFill>
                  <a:latin typeface="+mj-lt"/>
                  <a:cs typeface="Arial" panose="020B0604020202020204" pitchFamily="34" charset="0"/>
                </a:rPr>
                <a:t>conversational communication  </a:t>
              </a:r>
            </a:p>
          </p:txBody>
        </p:sp>
        <p:sp>
          <p:nvSpPr>
            <p:cNvPr id="82" name="TextBox 81">
              <a:extLst>
                <a:ext uri="{FF2B5EF4-FFF2-40B4-BE49-F238E27FC236}">
                  <a16:creationId xmlns:a16="http://schemas.microsoft.com/office/drawing/2014/main" id="{4B4244EF-B8C6-B670-32A6-FFAB897CED59}"/>
                </a:ext>
              </a:extLst>
            </p:cNvPr>
            <p:cNvSpPr txBox="1"/>
            <p:nvPr/>
          </p:nvSpPr>
          <p:spPr>
            <a:xfrm>
              <a:off x="7666096" y="2937432"/>
              <a:ext cx="1889304" cy="384759"/>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Optimum quality responses to queries </a:t>
              </a:r>
            </a:p>
          </p:txBody>
        </p:sp>
      </p:grpSp>
      <p:grpSp>
        <p:nvGrpSpPr>
          <p:cNvPr id="72" name="Group 71">
            <a:extLst>
              <a:ext uri="{FF2B5EF4-FFF2-40B4-BE49-F238E27FC236}">
                <a16:creationId xmlns:a16="http://schemas.microsoft.com/office/drawing/2014/main" id="{802546C4-59B2-1CB3-9A21-4AF4E8E65671}"/>
              </a:ext>
            </a:extLst>
          </p:cNvPr>
          <p:cNvGrpSpPr/>
          <p:nvPr/>
        </p:nvGrpSpPr>
        <p:grpSpPr>
          <a:xfrm>
            <a:off x="3837558" y="3326623"/>
            <a:ext cx="1813131" cy="1463946"/>
            <a:chOff x="7666096" y="2939792"/>
            <a:chExt cx="1975703" cy="1503690"/>
          </a:xfrm>
        </p:grpSpPr>
        <p:sp>
          <p:nvSpPr>
            <p:cNvPr id="79" name="TextBox 78">
              <a:extLst>
                <a:ext uri="{FF2B5EF4-FFF2-40B4-BE49-F238E27FC236}">
                  <a16:creationId xmlns:a16="http://schemas.microsoft.com/office/drawing/2014/main" id="{C3C90E1D-1B9B-FCF8-419C-F3A8D78029E5}"/>
                </a:ext>
              </a:extLst>
            </p:cNvPr>
            <p:cNvSpPr txBox="1"/>
            <p:nvPr/>
          </p:nvSpPr>
          <p:spPr>
            <a:xfrm>
              <a:off x="7666096" y="3295395"/>
              <a:ext cx="1975703" cy="1148087"/>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833" dirty="0">
                  <a:solidFill>
                    <a:schemeClr val="tx1">
                      <a:lumMod val="95000"/>
                      <a:lumOff val="5000"/>
                    </a:schemeClr>
                  </a:solidFill>
                  <a:latin typeface="+mj-lt"/>
                  <a:cs typeface="Arial" panose="020B0604020202020204" pitchFamily="34" charset="0"/>
                </a:rPr>
                <a:t>Platform is trained on huge amount of textual data enabling it to offer wide range </a:t>
              </a:r>
              <a:br>
                <a:rPr lang="en-US" sz="833" dirty="0">
                  <a:solidFill>
                    <a:schemeClr val="tx1">
                      <a:lumMod val="95000"/>
                      <a:lumOff val="5000"/>
                    </a:schemeClr>
                  </a:solidFill>
                  <a:latin typeface="+mj-lt"/>
                  <a:cs typeface="Arial" panose="020B0604020202020204" pitchFamily="34" charset="0"/>
                </a:rPr>
              </a:br>
              <a:r>
                <a:rPr lang="en-US" sz="833" dirty="0">
                  <a:solidFill>
                    <a:schemeClr val="tx1">
                      <a:lumMod val="95000"/>
                      <a:lumOff val="5000"/>
                    </a:schemeClr>
                  </a:solidFill>
                  <a:latin typeface="+mj-lt"/>
                  <a:cs typeface="Arial" panose="020B0604020202020204" pitchFamily="34" charset="0"/>
                </a:rPr>
                <a:t>of responses </a:t>
              </a:r>
            </a:p>
            <a:p>
              <a:pPr marL="152394" indent="-152394">
                <a:buFont typeface="Courier New" panose="02070309020205020404" pitchFamily="49" charset="0"/>
                <a:buChar char="o"/>
              </a:pPr>
              <a:r>
                <a:rPr lang="en-US" sz="833" dirty="0">
                  <a:solidFill>
                    <a:schemeClr val="tx1">
                      <a:lumMod val="95000"/>
                      <a:lumOff val="5000"/>
                    </a:schemeClr>
                  </a:solidFill>
                  <a:latin typeface="+mj-lt"/>
                  <a:cs typeface="Arial" panose="020B0604020202020204" pitchFamily="34" charset="0"/>
                </a:rPr>
                <a:t>Competent in completing tasks  related to text generation, translation, summarization, etc. </a:t>
              </a:r>
            </a:p>
          </p:txBody>
        </p:sp>
        <p:sp>
          <p:nvSpPr>
            <p:cNvPr id="80" name="TextBox 79">
              <a:extLst>
                <a:ext uri="{FF2B5EF4-FFF2-40B4-BE49-F238E27FC236}">
                  <a16:creationId xmlns:a16="http://schemas.microsoft.com/office/drawing/2014/main" id="{938510A9-AE69-65E2-482C-876A7EC94414}"/>
                </a:ext>
              </a:extLst>
            </p:cNvPr>
            <p:cNvSpPr txBox="1"/>
            <p:nvPr/>
          </p:nvSpPr>
          <p:spPr>
            <a:xfrm>
              <a:off x="7666096" y="2939792"/>
              <a:ext cx="1660783" cy="384759"/>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Large-</a:t>
              </a:r>
              <a:br>
                <a:rPr lang="en-IN" sz="917" b="1" dirty="0">
                  <a:solidFill>
                    <a:schemeClr val="tx1">
                      <a:lumMod val="95000"/>
                      <a:lumOff val="5000"/>
                    </a:schemeClr>
                  </a:solidFill>
                  <a:latin typeface="+mj-lt"/>
                  <a:ea typeface="Gadugi" panose="020B0502040204020203" pitchFamily="34" charset="0"/>
                </a:rPr>
              </a:br>
              <a:r>
                <a:rPr lang="en-IN" sz="917" b="1" dirty="0">
                  <a:solidFill>
                    <a:schemeClr val="tx1">
                      <a:lumMod val="95000"/>
                      <a:lumOff val="5000"/>
                    </a:schemeClr>
                  </a:solidFill>
                  <a:latin typeface="+mj-lt"/>
                  <a:ea typeface="Gadugi" panose="020B0502040204020203" pitchFamily="34" charset="0"/>
                </a:rPr>
                <a:t>scale training </a:t>
              </a:r>
            </a:p>
          </p:txBody>
        </p:sp>
      </p:grpSp>
      <p:grpSp>
        <p:nvGrpSpPr>
          <p:cNvPr id="73" name="Group 72">
            <a:extLst>
              <a:ext uri="{FF2B5EF4-FFF2-40B4-BE49-F238E27FC236}">
                <a16:creationId xmlns:a16="http://schemas.microsoft.com/office/drawing/2014/main" id="{B76456B5-D111-77BA-A956-8EF092141A8F}"/>
              </a:ext>
            </a:extLst>
          </p:cNvPr>
          <p:cNvGrpSpPr/>
          <p:nvPr/>
        </p:nvGrpSpPr>
        <p:grpSpPr>
          <a:xfrm>
            <a:off x="3837558" y="5130260"/>
            <a:ext cx="1678354" cy="830434"/>
            <a:chOff x="7666096" y="3238511"/>
            <a:chExt cx="1828841" cy="852979"/>
          </a:xfrm>
        </p:grpSpPr>
        <p:sp>
          <p:nvSpPr>
            <p:cNvPr id="77" name="TextBox 76">
              <a:extLst>
                <a:ext uri="{FF2B5EF4-FFF2-40B4-BE49-F238E27FC236}">
                  <a16:creationId xmlns:a16="http://schemas.microsoft.com/office/drawing/2014/main" id="{600F4BCB-906F-D4EE-0E4D-58316B71923A}"/>
                </a:ext>
              </a:extLst>
            </p:cNvPr>
            <p:cNvSpPr txBox="1"/>
            <p:nvPr/>
          </p:nvSpPr>
          <p:spPr>
            <a:xfrm>
              <a:off x="7666097" y="3443419"/>
              <a:ext cx="1828840" cy="648071"/>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875" dirty="0">
                  <a:solidFill>
                    <a:schemeClr val="tx1">
                      <a:lumMod val="95000"/>
                      <a:lumOff val="5000"/>
                    </a:schemeClr>
                  </a:solidFill>
                  <a:latin typeface="+mj-lt"/>
                  <a:cs typeface="Arial" panose="020B0604020202020204" pitchFamily="34" charset="0"/>
                </a:rPr>
                <a:t>Potential in code writing and debugging, capable in writing poems, songs, essays &amp; articles </a:t>
              </a:r>
            </a:p>
          </p:txBody>
        </p:sp>
        <p:sp>
          <p:nvSpPr>
            <p:cNvPr id="78" name="TextBox 77">
              <a:extLst>
                <a:ext uri="{FF2B5EF4-FFF2-40B4-BE49-F238E27FC236}">
                  <a16:creationId xmlns:a16="http://schemas.microsoft.com/office/drawing/2014/main" id="{7FE098D0-2626-94FE-ADD9-99448EF08603}"/>
                </a:ext>
              </a:extLst>
            </p:cNvPr>
            <p:cNvSpPr txBox="1"/>
            <p:nvPr/>
          </p:nvSpPr>
          <p:spPr>
            <a:xfrm>
              <a:off x="7666096" y="3238511"/>
              <a:ext cx="166078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Use of </a:t>
              </a:r>
              <a:r>
                <a:rPr lang="en-IN" sz="917" b="1" dirty="0" err="1">
                  <a:solidFill>
                    <a:schemeClr val="tx1">
                      <a:lumMod val="95000"/>
                      <a:lumOff val="5000"/>
                    </a:schemeClr>
                  </a:solidFill>
                  <a:latin typeface="+mj-lt"/>
                  <a:ea typeface="Gadugi" panose="020B0502040204020203" pitchFamily="34" charset="0"/>
                </a:rPr>
                <a:t>ChatGPT</a:t>
              </a:r>
              <a:r>
                <a:rPr lang="en-IN" sz="917" b="1" dirty="0">
                  <a:solidFill>
                    <a:schemeClr val="tx1">
                      <a:lumMod val="95000"/>
                      <a:lumOff val="5000"/>
                    </a:schemeClr>
                  </a:solidFill>
                  <a:latin typeface="+mj-lt"/>
                  <a:ea typeface="Gadugi" panose="020B0502040204020203" pitchFamily="34" charset="0"/>
                </a:rPr>
                <a:t> </a:t>
              </a:r>
            </a:p>
          </p:txBody>
        </p:sp>
      </p:grpSp>
      <p:grpSp>
        <p:nvGrpSpPr>
          <p:cNvPr id="74" name="Group 73">
            <a:extLst>
              <a:ext uri="{FF2B5EF4-FFF2-40B4-BE49-F238E27FC236}">
                <a16:creationId xmlns:a16="http://schemas.microsoft.com/office/drawing/2014/main" id="{F699C5F6-0B9E-F05E-F7B0-51D1284E28FF}"/>
              </a:ext>
            </a:extLst>
          </p:cNvPr>
          <p:cNvGrpSpPr/>
          <p:nvPr/>
        </p:nvGrpSpPr>
        <p:grpSpPr>
          <a:xfrm>
            <a:off x="950804" y="5130260"/>
            <a:ext cx="1885608" cy="715211"/>
            <a:chOff x="7666096" y="3238511"/>
            <a:chExt cx="2054679" cy="734628"/>
          </a:xfrm>
        </p:grpSpPr>
        <p:sp>
          <p:nvSpPr>
            <p:cNvPr id="75" name="TextBox 74">
              <a:extLst>
                <a:ext uri="{FF2B5EF4-FFF2-40B4-BE49-F238E27FC236}">
                  <a16:creationId xmlns:a16="http://schemas.microsoft.com/office/drawing/2014/main" id="{D4765DE3-0903-7930-CF84-96EE6CC41837}"/>
                </a:ext>
              </a:extLst>
            </p:cNvPr>
            <p:cNvSpPr txBox="1"/>
            <p:nvPr/>
          </p:nvSpPr>
          <p:spPr>
            <a:xfrm>
              <a:off x="7666096" y="3443419"/>
              <a:ext cx="2054679" cy="529720"/>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917" dirty="0">
                  <a:solidFill>
                    <a:schemeClr val="tx1">
                      <a:lumMod val="95000"/>
                      <a:lumOff val="5000"/>
                    </a:schemeClr>
                  </a:solidFill>
                  <a:latin typeface="+mj-lt"/>
                  <a:cs typeface="Arial" panose="020B0604020202020204" pitchFamily="34" charset="0"/>
                </a:rPr>
                <a:t>ChatGPT can be modified or fine-tuned to perform certain tasks with specific training </a:t>
              </a:r>
            </a:p>
          </p:txBody>
        </p:sp>
        <p:sp>
          <p:nvSpPr>
            <p:cNvPr id="76" name="TextBox 75">
              <a:extLst>
                <a:ext uri="{FF2B5EF4-FFF2-40B4-BE49-F238E27FC236}">
                  <a16:creationId xmlns:a16="http://schemas.microsoft.com/office/drawing/2014/main" id="{681F1D96-98D7-434D-6439-21034ADB84C9}"/>
                </a:ext>
              </a:extLst>
            </p:cNvPr>
            <p:cNvSpPr txBox="1"/>
            <p:nvPr/>
          </p:nvSpPr>
          <p:spPr>
            <a:xfrm>
              <a:off x="7666096" y="3238511"/>
              <a:ext cx="166078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Adaptability </a:t>
              </a:r>
            </a:p>
          </p:txBody>
        </p:sp>
      </p:grpSp>
      <p:grpSp>
        <p:nvGrpSpPr>
          <p:cNvPr id="66" name="Group 65">
            <a:extLst>
              <a:ext uri="{FF2B5EF4-FFF2-40B4-BE49-F238E27FC236}">
                <a16:creationId xmlns:a16="http://schemas.microsoft.com/office/drawing/2014/main" id="{F6E9119D-AB41-2EA9-06D0-A9C4873DECD7}"/>
              </a:ext>
            </a:extLst>
          </p:cNvPr>
          <p:cNvGrpSpPr/>
          <p:nvPr/>
        </p:nvGrpSpPr>
        <p:grpSpPr>
          <a:xfrm>
            <a:off x="2684645" y="4295236"/>
            <a:ext cx="1068666" cy="924383"/>
            <a:chOff x="2429848" y="4083514"/>
            <a:chExt cx="1164487" cy="949478"/>
          </a:xfrm>
        </p:grpSpPr>
        <p:sp>
          <p:nvSpPr>
            <p:cNvPr id="67" name="TextBox 66">
              <a:extLst>
                <a:ext uri="{FF2B5EF4-FFF2-40B4-BE49-F238E27FC236}">
                  <a16:creationId xmlns:a16="http://schemas.microsoft.com/office/drawing/2014/main" id="{204CBC4D-682D-00A2-E96D-274360F4BA3D}"/>
                </a:ext>
              </a:extLst>
            </p:cNvPr>
            <p:cNvSpPr txBox="1"/>
            <p:nvPr/>
          </p:nvSpPr>
          <p:spPr>
            <a:xfrm>
              <a:off x="2429848" y="4083514"/>
              <a:ext cx="489559" cy="279317"/>
            </a:xfrm>
            <a:prstGeom prst="rect">
              <a:avLst/>
            </a:prstGeom>
            <a:noFill/>
            <a:ln>
              <a:noFill/>
            </a:ln>
          </p:spPr>
          <p:txBody>
            <a:bodyPr wrap="square" anchor="ctr">
              <a:spAutoFit/>
            </a:bodyPr>
            <a:lstStyle/>
            <a:p>
              <a:pPr algn="ctr" defTabSz="761970">
                <a:defRPr/>
              </a:pPr>
              <a:r>
                <a:rPr lang="en-US" sz="1167" b="1" dirty="0">
                  <a:solidFill>
                    <a:schemeClr val="tx1">
                      <a:lumMod val="95000"/>
                      <a:lumOff val="5000"/>
                    </a:schemeClr>
                  </a:solidFill>
                  <a:latin typeface="+mj-lt"/>
                  <a:cs typeface="Arial" panose="020B0604020202020204" pitchFamily="34" charset="0"/>
                </a:rPr>
                <a:t>01</a:t>
              </a:r>
            </a:p>
          </p:txBody>
        </p:sp>
        <p:sp>
          <p:nvSpPr>
            <p:cNvPr id="68" name="TextBox 67">
              <a:extLst>
                <a:ext uri="{FF2B5EF4-FFF2-40B4-BE49-F238E27FC236}">
                  <a16:creationId xmlns:a16="http://schemas.microsoft.com/office/drawing/2014/main" id="{FA3433FF-C0D6-6BC2-A79F-0922D829960F}"/>
                </a:ext>
              </a:extLst>
            </p:cNvPr>
            <p:cNvSpPr txBox="1"/>
            <p:nvPr/>
          </p:nvSpPr>
          <p:spPr>
            <a:xfrm>
              <a:off x="3104776" y="4083514"/>
              <a:ext cx="489559" cy="279316"/>
            </a:xfrm>
            <a:prstGeom prst="rect">
              <a:avLst/>
            </a:prstGeom>
            <a:noFill/>
            <a:ln>
              <a:noFill/>
            </a:ln>
          </p:spPr>
          <p:txBody>
            <a:bodyPr wrap="square" anchor="ctr">
              <a:spAutoFit/>
            </a:bodyPr>
            <a:lstStyle/>
            <a:p>
              <a:pPr algn="ctr" defTabSz="761970">
                <a:defRPr/>
              </a:pPr>
              <a:r>
                <a:rPr lang="en-US" sz="1167" b="1" dirty="0">
                  <a:solidFill>
                    <a:schemeClr val="tx1">
                      <a:lumMod val="95000"/>
                      <a:lumOff val="5000"/>
                    </a:schemeClr>
                  </a:solidFill>
                  <a:latin typeface="+mj-lt"/>
                  <a:cs typeface="Arial" panose="020B0604020202020204" pitchFamily="34" charset="0"/>
                </a:rPr>
                <a:t>02</a:t>
              </a:r>
            </a:p>
          </p:txBody>
        </p:sp>
        <p:sp>
          <p:nvSpPr>
            <p:cNvPr id="69" name="TextBox 68">
              <a:extLst>
                <a:ext uri="{FF2B5EF4-FFF2-40B4-BE49-F238E27FC236}">
                  <a16:creationId xmlns:a16="http://schemas.microsoft.com/office/drawing/2014/main" id="{9ED89A28-FDD5-8445-0978-B94CCE390E34}"/>
                </a:ext>
              </a:extLst>
            </p:cNvPr>
            <p:cNvSpPr txBox="1"/>
            <p:nvPr/>
          </p:nvSpPr>
          <p:spPr>
            <a:xfrm>
              <a:off x="3104776" y="4753676"/>
              <a:ext cx="489559" cy="279316"/>
            </a:xfrm>
            <a:prstGeom prst="rect">
              <a:avLst/>
            </a:prstGeom>
            <a:noFill/>
            <a:ln>
              <a:noFill/>
            </a:ln>
          </p:spPr>
          <p:txBody>
            <a:bodyPr wrap="square" anchor="ctr">
              <a:spAutoFit/>
            </a:bodyPr>
            <a:lstStyle/>
            <a:p>
              <a:pPr algn="ctr" defTabSz="761970">
                <a:defRPr/>
              </a:pPr>
              <a:r>
                <a:rPr lang="en-US" sz="1167" b="1" dirty="0">
                  <a:solidFill>
                    <a:schemeClr val="tx1">
                      <a:lumMod val="95000"/>
                      <a:lumOff val="5000"/>
                    </a:schemeClr>
                  </a:solidFill>
                  <a:latin typeface="+mj-lt"/>
                  <a:cs typeface="Arial" panose="020B0604020202020204" pitchFamily="34" charset="0"/>
                </a:rPr>
                <a:t>03</a:t>
              </a:r>
            </a:p>
          </p:txBody>
        </p:sp>
        <p:sp>
          <p:nvSpPr>
            <p:cNvPr id="70" name="TextBox 69">
              <a:extLst>
                <a:ext uri="{FF2B5EF4-FFF2-40B4-BE49-F238E27FC236}">
                  <a16:creationId xmlns:a16="http://schemas.microsoft.com/office/drawing/2014/main" id="{12E74BA7-B0E4-157D-D7C9-A1208B785092}"/>
                </a:ext>
              </a:extLst>
            </p:cNvPr>
            <p:cNvSpPr txBox="1"/>
            <p:nvPr/>
          </p:nvSpPr>
          <p:spPr>
            <a:xfrm>
              <a:off x="2429848" y="4753676"/>
              <a:ext cx="489559" cy="279316"/>
            </a:xfrm>
            <a:prstGeom prst="rect">
              <a:avLst/>
            </a:prstGeom>
            <a:noFill/>
            <a:ln>
              <a:noFill/>
            </a:ln>
          </p:spPr>
          <p:txBody>
            <a:bodyPr wrap="square" anchor="ctr">
              <a:spAutoFit/>
            </a:bodyPr>
            <a:lstStyle/>
            <a:p>
              <a:pPr algn="ctr" defTabSz="761970">
                <a:defRPr/>
              </a:pPr>
              <a:r>
                <a:rPr lang="en-US" sz="1167" b="1" dirty="0">
                  <a:solidFill>
                    <a:schemeClr val="tx1">
                      <a:lumMod val="95000"/>
                      <a:lumOff val="5000"/>
                    </a:schemeClr>
                  </a:solidFill>
                  <a:latin typeface="+mj-lt"/>
                  <a:cs typeface="Arial" panose="020B0604020202020204" pitchFamily="34" charset="0"/>
                </a:rPr>
                <a:t>04</a:t>
              </a:r>
            </a:p>
          </p:txBody>
        </p:sp>
      </p:grpSp>
      <p:cxnSp>
        <p:nvCxnSpPr>
          <p:cNvPr id="7" name="Straight Connector 6">
            <a:extLst>
              <a:ext uri="{FF2B5EF4-FFF2-40B4-BE49-F238E27FC236}">
                <a16:creationId xmlns:a16="http://schemas.microsoft.com/office/drawing/2014/main" id="{1066F37A-1254-2201-8AC2-08488878DE32}"/>
              </a:ext>
            </a:extLst>
          </p:cNvPr>
          <p:cNvCxnSpPr>
            <a:cxnSpLocks/>
          </p:cNvCxnSpPr>
          <p:nvPr/>
        </p:nvCxnSpPr>
        <p:spPr>
          <a:xfrm>
            <a:off x="6294163" y="500237"/>
            <a:ext cx="0" cy="6178607"/>
          </a:xfrm>
          <a:prstGeom prst="line">
            <a:avLst/>
          </a:prstGeom>
          <a:ln w="1270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CF9A52E1-3695-AF57-8128-887F5689C73C}"/>
              </a:ext>
            </a:extLst>
          </p:cNvPr>
          <p:cNvGrpSpPr/>
          <p:nvPr/>
        </p:nvGrpSpPr>
        <p:grpSpPr>
          <a:xfrm>
            <a:off x="6294163" y="1957763"/>
            <a:ext cx="1776527" cy="3907315"/>
            <a:chOff x="6294163" y="1957763"/>
            <a:chExt cx="1776527" cy="3907315"/>
          </a:xfrm>
        </p:grpSpPr>
        <p:grpSp>
          <p:nvGrpSpPr>
            <p:cNvPr id="57" name="Group 56">
              <a:extLst>
                <a:ext uri="{FF2B5EF4-FFF2-40B4-BE49-F238E27FC236}">
                  <a16:creationId xmlns:a16="http://schemas.microsoft.com/office/drawing/2014/main" id="{7380FFA6-8605-9234-FF5C-DD7D24CDF0F0}"/>
                </a:ext>
              </a:extLst>
            </p:cNvPr>
            <p:cNvGrpSpPr/>
            <p:nvPr/>
          </p:nvGrpSpPr>
          <p:grpSpPr>
            <a:xfrm>
              <a:off x="6294163" y="1957763"/>
              <a:ext cx="1776527" cy="3907315"/>
              <a:chOff x="6335881" y="2310846"/>
              <a:chExt cx="1454410" cy="3015321"/>
            </a:xfrm>
          </p:grpSpPr>
          <p:sp>
            <p:nvSpPr>
              <p:cNvPr id="59" name="Freeform: Shape 58">
                <a:extLst>
                  <a:ext uri="{FF2B5EF4-FFF2-40B4-BE49-F238E27FC236}">
                    <a16:creationId xmlns:a16="http://schemas.microsoft.com/office/drawing/2014/main" id="{E0C4D8DB-48E8-7DA7-AC1A-D0D5C8B976D8}"/>
                  </a:ext>
                </a:extLst>
              </p:cNvPr>
              <p:cNvSpPr/>
              <p:nvPr/>
            </p:nvSpPr>
            <p:spPr>
              <a:xfrm>
                <a:off x="6341086" y="2526612"/>
                <a:ext cx="1230704" cy="2583791"/>
              </a:xfrm>
              <a:custGeom>
                <a:avLst/>
                <a:gdLst>
                  <a:gd name="connsiteX0" fmla="*/ 0 w 674824"/>
                  <a:gd name="connsiteY0" fmla="*/ 0 h 1416754"/>
                  <a:gd name="connsiteX1" fmla="*/ 106206 w 674824"/>
                  <a:gd name="connsiteY1" fmla="*/ 10706 h 1416754"/>
                  <a:gd name="connsiteX2" fmla="*/ 674824 w 674824"/>
                  <a:gd name="connsiteY2" fmla="*/ 708377 h 1416754"/>
                  <a:gd name="connsiteX3" fmla="*/ 106206 w 674824"/>
                  <a:gd name="connsiteY3" fmla="*/ 1406048 h 1416754"/>
                  <a:gd name="connsiteX4" fmla="*/ 0 w 674824"/>
                  <a:gd name="connsiteY4" fmla="*/ 1416754 h 1416754"/>
                  <a:gd name="connsiteX5" fmla="*/ 0 w 674824"/>
                  <a:gd name="connsiteY5" fmla="*/ 0 h 14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24" h="1416754">
                    <a:moveTo>
                      <a:pt x="0" y="0"/>
                    </a:moveTo>
                    <a:lnTo>
                      <a:pt x="106206" y="10706"/>
                    </a:lnTo>
                    <a:cubicBezTo>
                      <a:pt x="430716" y="77110"/>
                      <a:pt x="674824" y="364236"/>
                      <a:pt x="674824" y="708377"/>
                    </a:cubicBezTo>
                    <a:cubicBezTo>
                      <a:pt x="674824" y="1052518"/>
                      <a:pt x="430716" y="1339644"/>
                      <a:pt x="106206" y="1406048"/>
                    </a:cubicBezTo>
                    <a:lnTo>
                      <a:pt x="0" y="1416754"/>
                    </a:lnTo>
                    <a:lnTo>
                      <a:pt x="0" y="0"/>
                    </a:lnTo>
                    <a:close/>
                  </a:path>
                </a:pathLst>
              </a:custGeom>
              <a:solidFill>
                <a:schemeClr val="accent2">
                  <a:alpha val="10000"/>
                </a:schemeClr>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80985">
                  <a:defRPr/>
                </a:pPr>
                <a:endParaRPr lang="en-US" sz="1500">
                  <a:solidFill>
                    <a:schemeClr val="tx1">
                      <a:lumMod val="95000"/>
                      <a:lumOff val="5000"/>
                    </a:schemeClr>
                  </a:solidFill>
                  <a:latin typeface="+mj-lt"/>
                </a:endParaRPr>
              </a:p>
            </p:txBody>
          </p:sp>
          <p:sp>
            <p:nvSpPr>
              <p:cNvPr id="60" name="Freeform: Shape 59">
                <a:extLst>
                  <a:ext uri="{FF2B5EF4-FFF2-40B4-BE49-F238E27FC236}">
                    <a16:creationId xmlns:a16="http://schemas.microsoft.com/office/drawing/2014/main" id="{4ACC1C30-7A00-8478-40E6-1A31D42A671D}"/>
                  </a:ext>
                </a:extLst>
              </p:cNvPr>
              <p:cNvSpPr/>
              <p:nvPr/>
            </p:nvSpPr>
            <p:spPr>
              <a:xfrm>
                <a:off x="6335881" y="2310846"/>
                <a:ext cx="1454410" cy="3015321"/>
              </a:xfrm>
              <a:custGeom>
                <a:avLst/>
                <a:gdLst>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8" fmla="*/ 55533 w 1030239"/>
                  <a:gd name="connsiteY8" fmla="*/ 162261 h 2135919"/>
                  <a:gd name="connsiteX9" fmla="*/ 0 w 1030239"/>
                  <a:gd name="connsiteY9" fmla="*/ 159450 h 2135919"/>
                  <a:gd name="connsiteX10" fmla="*/ 0 w 1030239"/>
                  <a:gd name="connsiteY10" fmla="*/ 0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10" fmla="*/ 93203 w 1030239"/>
                  <a:gd name="connsiteY10" fmla="*/ 199931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0" fmla="*/ 0 w 1030239"/>
                  <a:gd name="connsiteY0" fmla="*/ 159450 h 2135919"/>
                  <a:gd name="connsiteX1" fmla="*/ 0 w 1030239"/>
                  <a:gd name="connsiteY1" fmla="*/ 0 h 2135919"/>
                  <a:gd name="connsiteX2" fmla="*/ 71835 w 1030239"/>
                  <a:gd name="connsiteY2" fmla="*/ 3635 h 2135919"/>
                  <a:gd name="connsiteX3" fmla="*/ 1030239 w 1030239"/>
                  <a:gd name="connsiteY3" fmla="*/ 1067959 h 2135919"/>
                  <a:gd name="connsiteX4" fmla="*/ 71835 w 1030239"/>
                  <a:gd name="connsiteY4" fmla="*/ 2132283 h 2135919"/>
                  <a:gd name="connsiteX5" fmla="*/ 0 w 1030239"/>
                  <a:gd name="connsiteY5" fmla="*/ 2135919 h 2135919"/>
                  <a:gd name="connsiteX6" fmla="*/ 0 w 1030239"/>
                  <a:gd name="connsiteY6" fmla="*/ 1976468 h 2135919"/>
                  <a:gd name="connsiteX7" fmla="*/ 55533 w 1030239"/>
                  <a:gd name="connsiteY7" fmla="*/ 1973657 h 2135919"/>
                  <a:gd name="connsiteX8" fmla="*/ 870789 w 1030239"/>
                  <a:gd name="connsiteY8"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239" h="2135919">
                    <a:moveTo>
                      <a:pt x="0" y="0"/>
                    </a:moveTo>
                    <a:lnTo>
                      <a:pt x="71835" y="3635"/>
                    </a:lnTo>
                    <a:cubicBezTo>
                      <a:pt x="610156" y="58422"/>
                      <a:pt x="1030239" y="514027"/>
                      <a:pt x="1030239" y="1067959"/>
                    </a:cubicBezTo>
                    <a:cubicBezTo>
                      <a:pt x="1030239" y="1621891"/>
                      <a:pt x="610156" y="2077497"/>
                      <a:pt x="71835" y="2132283"/>
                    </a:cubicBezTo>
                    <a:lnTo>
                      <a:pt x="0" y="2135919"/>
                    </a:lnTo>
                  </a:path>
                </a:pathLst>
              </a:cu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80985">
                  <a:defRPr/>
                </a:pPr>
                <a:endParaRPr lang="en-US" sz="1500" dirty="0">
                  <a:solidFill>
                    <a:schemeClr val="tx1">
                      <a:lumMod val="95000"/>
                      <a:lumOff val="5000"/>
                    </a:schemeClr>
                  </a:solidFill>
                  <a:latin typeface="+mj-lt"/>
                </a:endParaRPr>
              </a:p>
              <a:p>
                <a:pPr algn="ctr" defTabSz="380985">
                  <a:defRPr/>
                </a:pPr>
                <a:endParaRPr lang="en-US" sz="1500" dirty="0">
                  <a:solidFill>
                    <a:schemeClr val="tx1">
                      <a:lumMod val="95000"/>
                      <a:lumOff val="5000"/>
                    </a:schemeClr>
                  </a:solidFill>
                  <a:latin typeface="+mj-lt"/>
                </a:endParaRPr>
              </a:p>
              <a:p>
                <a:pPr algn="ctr" defTabSz="380985">
                  <a:defRPr/>
                </a:pPr>
                <a:endParaRPr lang="en-US" sz="1500" dirty="0">
                  <a:solidFill>
                    <a:schemeClr val="tx1">
                      <a:lumMod val="95000"/>
                      <a:lumOff val="5000"/>
                    </a:schemeClr>
                  </a:solidFill>
                  <a:latin typeface="+mj-lt"/>
                </a:endParaRPr>
              </a:p>
              <a:p>
                <a:pPr algn="ctr" defTabSz="380985">
                  <a:defRPr/>
                </a:pPr>
                <a:endParaRPr lang="en-US" sz="1500" dirty="0">
                  <a:solidFill>
                    <a:schemeClr val="tx1">
                      <a:lumMod val="95000"/>
                      <a:lumOff val="5000"/>
                    </a:schemeClr>
                  </a:solidFill>
                  <a:latin typeface="+mj-lt"/>
                </a:endParaRPr>
              </a:p>
            </p:txBody>
          </p:sp>
        </p:grpSp>
        <p:sp>
          <p:nvSpPr>
            <p:cNvPr id="58" name="TextBox 57">
              <a:extLst>
                <a:ext uri="{FF2B5EF4-FFF2-40B4-BE49-F238E27FC236}">
                  <a16:creationId xmlns:a16="http://schemas.microsoft.com/office/drawing/2014/main" id="{5D1C9180-231F-3DEE-7B3D-80B5A36DE14E}"/>
                </a:ext>
              </a:extLst>
            </p:cNvPr>
            <p:cNvSpPr txBox="1"/>
            <p:nvPr/>
          </p:nvSpPr>
          <p:spPr>
            <a:xfrm rot="16200000">
              <a:off x="5914448" y="3634425"/>
              <a:ext cx="1982384" cy="553998"/>
            </a:xfrm>
            <a:prstGeom prst="rect">
              <a:avLst/>
            </a:prstGeom>
            <a:noFill/>
            <a:ln>
              <a:noFill/>
            </a:ln>
          </p:spPr>
          <p:txBody>
            <a:bodyPr wrap="square" anchor="ctr">
              <a:spAutoFit/>
            </a:bodyPr>
            <a:lstStyle/>
            <a:p>
              <a:pPr algn="ctr"/>
              <a:r>
                <a:rPr lang="en-US" sz="1500" b="1" dirty="0">
                  <a:solidFill>
                    <a:schemeClr val="tx1">
                      <a:lumMod val="95000"/>
                      <a:lumOff val="5000"/>
                    </a:schemeClr>
                  </a:solidFill>
                  <a:latin typeface="+mj-lt"/>
                </a:rPr>
                <a:t>Functionalities </a:t>
              </a:r>
              <a:br>
                <a:rPr lang="en-US" sz="1500" b="1" dirty="0">
                  <a:solidFill>
                    <a:schemeClr val="tx1">
                      <a:lumMod val="95000"/>
                      <a:lumOff val="5000"/>
                    </a:schemeClr>
                  </a:solidFill>
                  <a:latin typeface="+mj-lt"/>
                </a:rPr>
              </a:br>
              <a:r>
                <a:rPr lang="en-US" sz="1500" b="1" dirty="0">
                  <a:solidFill>
                    <a:schemeClr val="tx1">
                      <a:lumMod val="95000"/>
                      <a:lumOff val="5000"/>
                    </a:schemeClr>
                  </a:solidFill>
                  <a:latin typeface="+mj-lt"/>
                </a:rPr>
                <a:t>of </a:t>
              </a:r>
              <a:r>
                <a:rPr lang="en-US" sz="1500" b="1" dirty="0" err="1">
                  <a:solidFill>
                    <a:schemeClr val="tx1">
                      <a:lumMod val="95000"/>
                      <a:lumOff val="5000"/>
                    </a:schemeClr>
                  </a:solidFill>
                  <a:latin typeface="+mj-lt"/>
                </a:rPr>
                <a:t>ChatGPT</a:t>
              </a:r>
              <a:r>
                <a:rPr lang="en-US" sz="1500" b="1" dirty="0">
                  <a:solidFill>
                    <a:schemeClr val="tx1">
                      <a:lumMod val="95000"/>
                      <a:lumOff val="5000"/>
                    </a:schemeClr>
                  </a:solidFill>
                  <a:latin typeface="+mj-lt"/>
                </a:rPr>
                <a:t> </a:t>
              </a:r>
            </a:p>
          </p:txBody>
        </p:sp>
      </p:grpSp>
      <p:grpSp>
        <p:nvGrpSpPr>
          <p:cNvPr id="104" name="Group 103">
            <a:extLst>
              <a:ext uri="{FF2B5EF4-FFF2-40B4-BE49-F238E27FC236}">
                <a16:creationId xmlns:a16="http://schemas.microsoft.com/office/drawing/2014/main" id="{DCF42F86-19BD-4273-23D3-71FDB07DDC25}"/>
              </a:ext>
            </a:extLst>
          </p:cNvPr>
          <p:cNvGrpSpPr/>
          <p:nvPr/>
        </p:nvGrpSpPr>
        <p:grpSpPr>
          <a:xfrm>
            <a:off x="6528634" y="1472022"/>
            <a:ext cx="4034275" cy="764000"/>
            <a:chOff x="6528634" y="1472022"/>
            <a:chExt cx="4034275" cy="764000"/>
          </a:xfrm>
        </p:grpSpPr>
        <p:grpSp>
          <p:nvGrpSpPr>
            <p:cNvPr id="36" name="Group 35">
              <a:extLst>
                <a:ext uri="{FF2B5EF4-FFF2-40B4-BE49-F238E27FC236}">
                  <a16:creationId xmlns:a16="http://schemas.microsoft.com/office/drawing/2014/main" id="{90A2B280-BAE3-7715-6182-08CC2C7BA058}"/>
                </a:ext>
              </a:extLst>
            </p:cNvPr>
            <p:cNvGrpSpPr/>
            <p:nvPr/>
          </p:nvGrpSpPr>
          <p:grpSpPr>
            <a:xfrm>
              <a:off x="6528634" y="1835912"/>
              <a:ext cx="337548" cy="400110"/>
              <a:chOff x="2768653" y="4129692"/>
              <a:chExt cx="367814" cy="410972"/>
            </a:xfrm>
          </p:grpSpPr>
          <p:sp>
            <p:nvSpPr>
              <p:cNvPr id="55" name="Oval 54">
                <a:extLst>
                  <a:ext uri="{FF2B5EF4-FFF2-40B4-BE49-F238E27FC236}">
                    <a16:creationId xmlns:a16="http://schemas.microsoft.com/office/drawing/2014/main" id="{5356A3E7-8253-B58E-C279-A5EA848E743D}"/>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6" name="TextBox 55">
                <a:extLst>
                  <a:ext uri="{FF2B5EF4-FFF2-40B4-BE49-F238E27FC236}">
                    <a16:creationId xmlns:a16="http://schemas.microsoft.com/office/drawing/2014/main" id="{FDBAED72-4E7C-4CF1-77C1-FD79DC8BCC3F}"/>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01</a:t>
                </a:r>
              </a:p>
            </p:txBody>
          </p:sp>
        </p:grpSp>
        <p:grpSp>
          <p:nvGrpSpPr>
            <p:cNvPr id="15" name="Group 14">
              <a:extLst>
                <a:ext uri="{FF2B5EF4-FFF2-40B4-BE49-F238E27FC236}">
                  <a16:creationId xmlns:a16="http://schemas.microsoft.com/office/drawing/2014/main" id="{D1F1C6FE-2C10-1C87-8665-6004A8B02E4D}"/>
                </a:ext>
              </a:extLst>
            </p:cNvPr>
            <p:cNvGrpSpPr/>
            <p:nvPr/>
          </p:nvGrpSpPr>
          <p:grpSpPr>
            <a:xfrm>
              <a:off x="6813948" y="1472022"/>
              <a:ext cx="3748961" cy="533043"/>
              <a:chOff x="9510533" y="3417599"/>
              <a:chExt cx="4085107" cy="547514"/>
            </a:xfrm>
          </p:grpSpPr>
          <p:sp>
            <p:nvSpPr>
              <p:cNvPr id="34" name="TextBox 33">
                <a:extLst>
                  <a:ext uri="{FF2B5EF4-FFF2-40B4-BE49-F238E27FC236}">
                    <a16:creationId xmlns:a16="http://schemas.microsoft.com/office/drawing/2014/main" id="{53CE2B1D-0F18-6804-EF5D-6ABB9BCB0747}"/>
                  </a:ext>
                </a:extLst>
              </p:cNvPr>
              <p:cNvSpPr txBox="1"/>
              <p:nvPr/>
            </p:nvSpPr>
            <p:spPr>
              <a:xfrm>
                <a:off x="9510533" y="3606962"/>
                <a:ext cx="4085107" cy="358151"/>
              </a:xfrm>
              <a:prstGeom prst="rect">
                <a:avLst/>
              </a:prstGeom>
              <a:noFill/>
              <a:ln>
                <a:noFill/>
              </a:ln>
            </p:spPr>
            <p:txBody>
              <a:bodyPr wrap="square" anchor="ctr">
                <a:spAutoFit/>
              </a:bodyPr>
              <a:lstStyle/>
              <a:p>
                <a:r>
                  <a:rPr lang="en-US" sz="833" dirty="0" err="1">
                    <a:solidFill>
                      <a:schemeClr val="tx1">
                        <a:lumMod val="95000"/>
                        <a:lumOff val="5000"/>
                      </a:schemeClr>
                    </a:solidFill>
                    <a:latin typeface="+mj-lt"/>
                    <a:cs typeface="Arial" panose="020B0604020202020204" pitchFamily="34" charset="0"/>
                  </a:rPr>
                  <a:t>ChatGPT</a:t>
                </a:r>
                <a:r>
                  <a:rPr lang="en-US" sz="833" dirty="0">
                    <a:solidFill>
                      <a:schemeClr val="tx1">
                        <a:lumMod val="95000"/>
                        <a:lumOff val="5000"/>
                      </a:schemeClr>
                    </a:solidFill>
                    <a:latin typeface="+mj-lt"/>
                    <a:cs typeface="Arial" panose="020B0604020202020204" pitchFamily="34" charset="0"/>
                  </a:rPr>
                  <a:t> is competent in generating text that appears to be generated by human. Useful for writing, content creation, etc.</a:t>
                </a:r>
              </a:p>
            </p:txBody>
          </p:sp>
          <p:sp>
            <p:nvSpPr>
              <p:cNvPr id="35" name="TextBox 34">
                <a:extLst>
                  <a:ext uri="{FF2B5EF4-FFF2-40B4-BE49-F238E27FC236}">
                    <a16:creationId xmlns:a16="http://schemas.microsoft.com/office/drawing/2014/main" id="{E1340A1C-20FD-441A-F6F0-8105C7F58D84}"/>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Text Generation</a:t>
                </a:r>
              </a:p>
            </p:txBody>
          </p:sp>
        </p:grpSp>
      </p:grpSp>
      <p:grpSp>
        <p:nvGrpSpPr>
          <p:cNvPr id="105" name="Group 104">
            <a:extLst>
              <a:ext uri="{FF2B5EF4-FFF2-40B4-BE49-F238E27FC236}">
                <a16:creationId xmlns:a16="http://schemas.microsoft.com/office/drawing/2014/main" id="{F6165F1E-7030-B8BE-BFC5-7C13B6D56F16}"/>
              </a:ext>
            </a:extLst>
          </p:cNvPr>
          <p:cNvGrpSpPr/>
          <p:nvPr/>
        </p:nvGrpSpPr>
        <p:grpSpPr>
          <a:xfrm>
            <a:off x="7228238" y="2052578"/>
            <a:ext cx="3198643" cy="596699"/>
            <a:chOff x="7228238" y="2052578"/>
            <a:chExt cx="3198643" cy="596699"/>
          </a:xfrm>
        </p:grpSpPr>
        <p:grpSp>
          <p:nvGrpSpPr>
            <p:cNvPr id="38" name="Group 37">
              <a:extLst>
                <a:ext uri="{FF2B5EF4-FFF2-40B4-BE49-F238E27FC236}">
                  <a16:creationId xmlns:a16="http://schemas.microsoft.com/office/drawing/2014/main" id="{E31C1015-94C6-62FA-C8A5-B8FD4F8438D5}"/>
                </a:ext>
              </a:extLst>
            </p:cNvPr>
            <p:cNvGrpSpPr/>
            <p:nvPr/>
          </p:nvGrpSpPr>
          <p:grpSpPr>
            <a:xfrm>
              <a:off x="7228238" y="2177196"/>
              <a:ext cx="337548" cy="400110"/>
              <a:chOff x="2768653" y="4129692"/>
              <a:chExt cx="367814" cy="410972"/>
            </a:xfrm>
          </p:grpSpPr>
          <p:sp>
            <p:nvSpPr>
              <p:cNvPr id="51" name="Oval 50">
                <a:extLst>
                  <a:ext uri="{FF2B5EF4-FFF2-40B4-BE49-F238E27FC236}">
                    <a16:creationId xmlns:a16="http://schemas.microsoft.com/office/drawing/2014/main" id="{F4548B34-CD58-83A5-6E7C-D0C255438410}"/>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2" name="TextBox 51">
                <a:extLst>
                  <a:ext uri="{FF2B5EF4-FFF2-40B4-BE49-F238E27FC236}">
                    <a16:creationId xmlns:a16="http://schemas.microsoft.com/office/drawing/2014/main" id="{455CDC26-4E93-A4C5-553B-9ACC6CBD0697}"/>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02</a:t>
                </a:r>
              </a:p>
            </p:txBody>
          </p:sp>
        </p:grpSp>
        <p:grpSp>
          <p:nvGrpSpPr>
            <p:cNvPr id="16" name="Group 15">
              <a:extLst>
                <a:ext uri="{FF2B5EF4-FFF2-40B4-BE49-F238E27FC236}">
                  <a16:creationId xmlns:a16="http://schemas.microsoft.com/office/drawing/2014/main" id="{B90ECB17-AB8C-569B-925B-A4ED3337392A}"/>
                </a:ext>
              </a:extLst>
            </p:cNvPr>
            <p:cNvGrpSpPr/>
            <p:nvPr/>
          </p:nvGrpSpPr>
          <p:grpSpPr>
            <a:xfrm>
              <a:off x="7589096" y="2052578"/>
              <a:ext cx="2837785" cy="596699"/>
              <a:chOff x="9510533" y="3417599"/>
              <a:chExt cx="3092231" cy="612898"/>
            </a:xfrm>
          </p:grpSpPr>
          <p:sp>
            <p:nvSpPr>
              <p:cNvPr id="32" name="TextBox 31">
                <a:extLst>
                  <a:ext uri="{FF2B5EF4-FFF2-40B4-BE49-F238E27FC236}">
                    <a16:creationId xmlns:a16="http://schemas.microsoft.com/office/drawing/2014/main" id="{ACFBD3AC-D5E1-B7F0-9095-EEE4353CC32B}"/>
                  </a:ext>
                </a:extLst>
              </p:cNvPr>
              <p:cNvSpPr txBox="1"/>
              <p:nvPr/>
            </p:nvSpPr>
            <p:spPr>
              <a:xfrm>
                <a:off x="9510533" y="3540689"/>
                <a:ext cx="3092231" cy="489808"/>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Prepare responses in a conversation-like manner. Useful for building chatbots and offering virtual assistance </a:t>
                </a:r>
              </a:p>
            </p:txBody>
          </p:sp>
          <p:sp>
            <p:nvSpPr>
              <p:cNvPr id="33" name="TextBox 32">
                <a:extLst>
                  <a:ext uri="{FF2B5EF4-FFF2-40B4-BE49-F238E27FC236}">
                    <a16:creationId xmlns:a16="http://schemas.microsoft.com/office/drawing/2014/main" id="{50EAC09D-FEC7-F0F3-9324-E92E2F5B2C8A}"/>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Dialogue Generation</a:t>
                </a:r>
              </a:p>
            </p:txBody>
          </p:sp>
        </p:grpSp>
      </p:grpSp>
      <p:grpSp>
        <p:nvGrpSpPr>
          <p:cNvPr id="106" name="Group 105">
            <a:extLst>
              <a:ext uri="{FF2B5EF4-FFF2-40B4-BE49-F238E27FC236}">
                <a16:creationId xmlns:a16="http://schemas.microsoft.com/office/drawing/2014/main" id="{C2996560-74EA-24F1-C94D-77E3D5F45454}"/>
              </a:ext>
            </a:extLst>
          </p:cNvPr>
          <p:cNvGrpSpPr/>
          <p:nvPr/>
        </p:nvGrpSpPr>
        <p:grpSpPr>
          <a:xfrm>
            <a:off x="7740611" y="2820326"/>
            <a:ext cx="2859916" cy="582568"/>
            <a:chOff x="7740611" y="2820326"/>
            <a:chExt cx="2859916" cy="582568"/>
          </a:xfrm>
        </p:grpSpPr>
        <p:grpSp>
          <p:nvGrpSpPr>
            <p:cNvPr id="40" name="Group 39">
              <a:extLst>
                <a:ext uri="{FF2B5EF4-FFF2-40B4-BE49-F238E27FC236}">
                  <a16:creationId xmlns:a16="http://schemas.microsoft.com/office/drawing/2014/main" id="{864A29B7-7713-56F1-2013-505CCB6B0B72}"/>
                </a:ext>
              </a:extLst>
            </p:cNvPr>
            <p:cNvGrpSpPr/>
            <p:nvPr/>
          </p:nvGrpSpPr>
          <p:grpSpPr>
            <a:xfrm>
              <a:off x="7740611" y="2879579"/>
              <a:ext cx="337548" cy="400110"/>
              <a:chOff x="2768653" y="4129692"/>
              <a:chExt cx="367814" cy="410972"/>
            </a:xfrm>
          </p:grpSpPr>
          <p:sp>
            <p:nvSpPr>
              <p:cNvPr id="47" name="Oval 46">
                <a:extLst>
                  <a:ext uri="{FF2B5EF4-FFF2-40B4-BE49-F238E27FC236}">
                    <a16:creationId xmlns:a16="http://schemas.microsoft.com/office/drawing/2014/main" id="{FA652041-EDCF-AEF7-E246-B63279C0A8EB}"/>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48" name="TextBox 47">
                <a:extLst>
                  <a:ext uri="{FF2B5EF4-FFF2-40B4-BE49-F238E27FC236}">
                    <a16:creationId xmlns:a16="http://schemas.microsoft.com/office/drawing/2014/main" id="{9E1B7CC5-E174-0E0B-79C9-B44E90253EAB}"/>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03</a:t>
                </a:r>
              </a:p>
            </p:txBody>
          </p:sp>
        </p:grpSp>
        <p:grpSp>
          <p:nvGrpSpPr>
            <p:cNvPr id="17" name="Group 16">
              <a:extLst>
                <a:ext uri="{FF2B5EF4-FFF2-40B4-BE49-F238E27FC236}">
                  <a16:creationId xmlns:a16="http://schemas.microsoft.com/office/drawing/2014/main" id="{DE30FF3B-D85B-8B9A-40DD-A80F5F0D2734}"/>
                </a:ext>
              </a:extLst>
            </p:cNvPr>
            <p:cNvGrpSpPr/>
            <p:nvPr/>
          </p:nvGrpSpPr>
          <p:grpSpPr>
            <a:xfrm>
              <a:off x="8085827" y="2820326"/>
              <a:ext cx="2514700" cy="582568"/>
              <a:chOff x="9510533" y="3417599"/>
              <a:chExt cx="2740177" cy="598384"/>
            </a:xfrm>
          </p:grpSpPr>
          <p:sp>
            <p:nvSpPr>
              <p:cNvPr id="30" name="TextBox 29">
                <a:extLst>
                  <a:ext uri="{FF2B5EF4-FFF2-40B4-BE49-F238E27FC236}">
                    <a16:creationId xmlns:a16="http://schemas.microsoft.com/office/drawing/2014/main" id="{A05BA83C-93AF-CA49-0925-926156CCA44A}"/>
                  </a:ext>
                </a:extLst>
              </p:cNvPr>
              <p:cNvSpPr txBox="1"/>
              <p:nvPr/>
            </p:nvSpPr>
            <p:spPr>
              <a:xfrm>
                <a:off x="9510534" y="3526175"/>
                <a:ext cx="2740176" cy="489808"/>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Chat-GPT is fine-tuned for language translation tasks. Useful for chatbot or customer service applications </a:t>
                </a:r>
              </a:p>
            </p:txBody>
          </p:sp>
          <p:sp>
            <p:nvSpPr>
              <p:cNvPr id="31" name="TextBox 30">
                <a:extLst>
                  <a:ext uri="{FF2B5EF4-FFF2-40B4-BE49-F238E27FC236}">
                    <a16:creationId xmlns:a16="http://schemas.microsoft.com/office/drawing/2014/main" id="{C8AF36F3-FA7F-4456-7928-CCBC6C9F14C6}"/>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Language Translation</a:t>
                </a:r>
              </a:p>
            </p:txBody>
          </p:sp>
        </p:grpSp>
      </p:grpSp>
      <p:grpSp>
        <p:nvGrpSpPr>
          <p:cNvPr id="107" name="Group 106">
            <a:extLst>
              <a:ext uri="{FF2B5EF4-FFF2-40B4-BE49-F238E27FC236}">
                <a16:creationId xmlns:a16="http://schemas.microsoft.com/office/drawing/2014/main" id="{7FD0FE02-6A14-8C49-6869-DB7E193EF36E}"/>
              </a:ext>
            </a:extLst>
          </p:cNvPr>
          <p:cNvGrpSpPr/>
          <p:nvPr/>
        </p:nvGrpSpPr>
        <p:grpSpPr>
          <a:xfrm>
            <a:off x="7880471" y="3674254"/>
            <a:ext cx="2794729" cy="533043"/>
            <a:chOff x="7880471" y="3674254"/>
            <a:chExt cx="2794729" cy="533043"/>
          </a:xfrm>
        </p:grpSpPr>
        <p:grpSp>
          <p:nvGrpSpPr>
            <p:cNvPr id="41" name="Group 40">
              <a:extLst>
                <a:ext uri="{FF2B5EF4-FFF2-40B4-BE49-F238E27FC236}">
                  <a16:creationId xmlns:a16="http://schemas.microsoft.com/office/drawing/2014/main" id="{CE1A130B-E888-5FB3-D2F5-9B380477EFC7}"/>
                </a:ext>
              </a:extLst>
            </p:cNvPr>
            <p:cNvGrpSpPr/>
            <p:nvPr/>
          </p:nvGrpSpPr>
          <p:grpSpPr>
            <a:xfrm>
              <a:off x="7880471" y="3717314"/>
              <a:ext cx="337548" cy="400110"/>
              <a:chOff x="2768653" y="4129692"/>
              <a:chExt cx="367814" cy="410972"/>
            </a:xfrm>
          </p:grpSpPr>
          <p:sp>
            <p:nvSpPr>
              <p:cNvPr id="45" name="Oval 44">
                <a:extLst>
                  <a:ext uri="{FF2B5EF4-FFF2-40B4-BE49-F238E27FC236}">
                    <a16:creationId xmlns:a16="http://schemas.microsoft.com/office/drawing/2014/main" id="{54AA4363-BB19-7292-E37B-41450BB41EF2}"/>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46" name="TextBox 45">
                <a:extLst>
                  <a:ext uri="{FF2B5EF4-FFF2-40B4-BE49-F238E27FC236}">
                    <a16:creationId xmlns:a16="http://schemas.microsoft.com/office/drawing/2014/main" id="{E8C1CCFD-F0EB-A6ED-9D06-51A18617539A}"/>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04</a:t>
                </a:r>
              </a:p>
            </p:txBody>
          </p:sp>
        </p:grpSp>
        <p:grpSp>
          <p:nvGrpSpPr>
            <p:cNvPr id="18" name="Group 17">
              <a:extLst>
                <a:ext uri="{FF2B5EF4-FFF2-40B4-BE49-F238E27FC236}">
                  <a16:creationId xmlns:a16="http://schemas.microsoft.com/office/drawing/2014/main" id="{953CE555-B8DB-2B11-8CFB-132186CE85CF}"/>
                </a:ext>
              </a:extLst>
            </p:cNvPr>
            <p:cNvGrpSpPr/>
            <p:nvPr/>
          </p:nvGrpSpPr>
          <p:grpSpPr>
            <a:xfrm>
              <a:off x="8229674" y="3674254"/>
              <a:ext cx="2445526" cy="533043"/>
              <a:chOff x="9510533" y="3417599"/>
              <a:chExt cx="2664801" cy="547514"/>
            </a:xfrm>
          </p:grpSpPr>
          <p:sp>
            <p:nvSpPr>
              <p:cNvPr id="28" name="TextBox 27">
                <a:extLst>
                  <a:ext uri="{FF2B5EF4-FFF2-40B4-BE49-F238E27FC236}">
                    <a16:creationId xmlns:a16="http://schemas.microsoft.com/office/drawing/2014/main" id="{59F6BCD2-2CA7-CC19-3DD8-F7AA2A3A50DA}"/>
                  </a:ext>
                </a:extLst>
              </p:cNvPr>
              <p:cNvSpPr txBox="1"/>
              <p:nvPr/>
            </p:nvSpPr>
            <p:spPr>
              <a:xfrm>
                <a:off x="9510533" y="3606962"/>
                <a:ext cx="2664801" cy="358151"/>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Fine-tuned for text summarization tasks. Useful for  new articles, detailed documents, etc. </a:t>
                </a:r>
              </a:p>
            </p:txBody>
          </p:sp>
          <p:sp>
            <p:nvSpPr>
              <p:cNvPr id="29" name="TextBox 28">
                <a:extLst>
                  <a:ext uri="{FF2B5EF4-FFF2-40B4-BE49-F238E27FC236}">
                    <a16:creationId xmlns:a16="http://schemas.microsoft.com/office/drawing/2014/main" id="{98EFAD83-C3FC-7D3B-4EA3-EE40AB3E12E4}"/>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Text Summarization</a:t>
                </a:r>
              </a:p>
            </p:txBody>
          </p:sp>
        </p:grpSp>
      </p:grpSp>
      <p:grpSp>
        <p:nvGrpSpPr>
          <p:cNvPr id="108" name="Group 107">
            <a:extLst>
              <a:ext uri="{FF2B5EF4-FFF2-40B4-BE49-F238E27FC236}">
                <a16:creationId xmlns:a16="http://schemas.microsoft.com/office/drawing/2014/main" id="{FEFDDC94-EC3F-87C7-590D-3534151203F8}"/>
              </a:ext>
            </a:extLst>
          </p:cNvPr>
          <p:cNvGrpSpPr/>
          <p:nvPr/>
        </p:nvGrpSpPr>
        <p:grpSpPr>
          <a:xfrm>
            <a:off x="7728956" y="4550207"/>
            <a:ext cx="3484051" cy="611260"/>
            <a:chOff x="7728956" y="4550207"/>
            <a:chExt cx="3484051" cy="611260"/>
          </a:xfrm>
        </p:grpSpPr>
        <p:grpSp>
          <p:nvGrpSpPr>
            <p:cNvPr id="42" name="Group 41">
              <a:extLst>
                <a:ext uri="{FF2B5EF4-FFF2-40B4-BE49-F238E27FC236}">
                  <a16:creationId xmlns:a16="http://schemas.microsoft.com/office/drawing/2014/main" id="{20EB9D8F-28E1-10A9-6676-F8F0D6388E1A}"/>
                </a:ext>
              </a:extLst>
            </p:cNvPr>
            <p:cNvGrpSpPr/>
            <p:nvPr/>
          </p:nvGrpSpPr>
          <p:grpSpPr>
            <a:xfrm>
              <a:off x="7728956" y="4550207"/>
              <a:ext cx="337548" cy="400110"/>
              <a:chOff x="2806753" y="4091592"/>
              <a:chExt cx="367814" cy="410972"/>
            </a:xfrm>
          </p:grpSpPr>
          <p:sp>
            <p:nvSpPr>
              <p:cNvPr id="43" name="Oval 42">
                <a:extLst>
                  <a:ext uri="{FF2B5EF4-FFF2-40B4-BE49-F238E27FC236}">
                    <a16:creationId xmlns:a16="http://schemas.microsoft.com/office/drawing/2014/main" id="{7E7B9F88-0398-2A38-0581-9015CDBFE38C}"/>
                  </a:ext>
                </a:extLst>
              </p:cNvPr>
              <p:cNvSpPr/>
              <p:nvPr/>
            </p:nvSpPr>
            <p:spPr>
              <a:xfrm flipH="1">
                <a:off x="2809633" y="41157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44" name="TextBox 43">
                <a:extLst>
                  <a:ext uri="{FF2B5EF4-FFF2-40B4-BE49-F238E27FC236}">
                    <a16:creationId xmlns:a16="http://schemas.microsoft.com/office/drawing/2014/main" id="{5110C06E-C966-2F52-36EB-6B57409C317C}"/>
                  </a:ext>
                </a:extLst>
              </p:cNvPr>
              <p:cNvSpPr txBox="1"/>
              <p:nvPr/>
            </p:nvSpPr>
            <p:spPr>
              <a:xfrm>
                <a:off x="2806753" y="40915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05</a:t>
                </a:r>
              </a:p>
            </p:txBody>
          </p:sp>
        </p:grpSp>
        <p:grpSp>
          <p:nvGrpSpPr>
            <p:cNvPr id="19" name="Group 18">
              <a:extLst>
                <a:ext uri="{FF2B5EF4-FFF2-40B4-BE49-F238E27FC236}">
                  <a16:creationId xmlns:a16="http://schemas.microsoft.com/office/drawing/2014/main" id="{6304F79D-E683-F6FE-F67D-83BA7E3F1A23}"/>
                </a:ext>
              </a:extLst>
            </p:cNvPr>
            <p:cNvGrpSpPr/>
            <p:nvPr/>
          </p:nvGrpSpPr>
          <p:grpSpPr>
            <a:xfrm>
              <a:off x="8081844" y="4564335"/>
              <a:ext cx="3131163" cy="597132"/>
              <a:chOff x="9548633" y="3379499"/>
              <a:chExt cx="3411915" cy="613343"/>
            </a:xfrm>
          </p:grpSpPr>
          <p:sp>
            <p:nvSpPr>
              <p:cNvPr id="26" name="TextBox 25">
                <a:extLst>
                  <a:ext uri="{FF2B5EF4-FFF2-40B4-BE49-F238E27FC236}">
                    <a16:creationId xmlns:a16="http://schemas.microsoft.com/office/drawing/2014/main" id="{C13E0052-4A4E-48D1-4F80-3F98698ADF4F}"/>
                  </a:ext>
                </a:extLst>
              </p:cNvPr>
              <p:cNvSpPr txBox="1"/>
              <p:nvPr/>
            </p:nvSpPr>
            <p:spPr>
              <a:xfrm>
                <a:off x="9548633" y="3503034"/>
                <a:ext cx="3411915" cy="489808"/>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Model can be modified for text classification task. Useful for sentiment analysis, intent recognition, and additional NLP applications </a:t>
                </a:r>
              </a:p>
            </p:txBody>
          </p:sp>
          <p:sp>
            <p:nvSpPr>
              <p:cNvPr id="27" name="TextBox 26">
                <a:extLst>
                  <a:ext uri="{FF2B5EF4-FFF2-40B4-BE49-F238E27FC236}">
                    <a16:creationId xmlns:a16="http://schemas.microsoft.com/office/drawing/2014/main" id="{9A80C5BB-9B94-B3DE-1019-614A5D0C2058}"/>
                  </a:ext>
                </a:extLst>
              </p:cNvPr>
              <p:cNvSpPr txBox="1"/>
              <p:nvPr/>
            </p:nvSpPr>
            <p:spPr>
              <a:xfrm>
                <a:off x="9548633" y="33794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Text Classification</a:t>
                </a:r>
              </a:p>
            </p:txBody>
          </p:sp>
        </p:grpSp>
      </p:grpSp>
      <p:grpSp>
        <p:nvGrpSpPr>
          <p:cNvPr id="109" name="Group 108">
            <a:extLst>
              <a:ext uri="{FF2B5EF4-FFF2-40B4-BE49-F238E27FC236}">
                <a16:creationId xmlns:a16="http://schemas.microsoft.com/office/drawing/2014/main" id="{B20B1935-D0A7-1A3F-B545-861A7AB01ECF}"/>
              </a:ext>
            </a:extLst>
          </p:cNvPr>
          <p:cNvGrpSpPr/>
          <p:nvPr/>
        </p:nvGrpSpPr>
        <p:grpSpPr>
          <a:xfrm>
            <a:off x="7263203" y="5197989"/>
            <a:ext cx="3409415" cy="704056"/>
            <a:chOff x="7263203" y="5197989"/>
            <a:chExt cx="3409415" cy="704056"/>
          </a:xfrm>
        </p:grpSpPr>
        <p:grpSp>
          <p:nvGrpSpPr>
            <p:cNvPr id="39" name="Group 38">
              <a:extLst>
                <a:ext uri="{FF2B5EF4-FFF2-40B4-BE49-F238E27FC236}">
                  <a16:creationId xmlns:a16="http://schemas.microsoft.com/office/drawing/2014/main" id="{5034B19A-FD7D-E1AE-961C-6B48B5892C32}"/>
                </a:ext>
              </a:extLst>
            </p:cNvPr>
            <p:cNvGrpSpPr/>
            <p:nvPr/>
          </p:nvGrpSpPr>
          <p:grpSpPr>
            <a:xfrm>
              <a:off x="7263203" y="5197989"/>
              <a:ext cx="337548" cy="400110"/>
              <a:chOff x="2806753" y="4091592"/>
              <a:chExt cx="367814" cy="410972"/>
            </a:xfrm>
          </p:grpSpPr>
          <p:sp>
            <p:nvSpPr>
              <p:cNvPr id="49" name="Oval 48">
                <a:extLst>
                  <a:ext uri="{FF2B5EF4-FFF2-40B4-BE49-F238E27FC236}">
                    <a16:creationId xmlns:a16="http://schemas.microsoft.com/office/drawing/2014/main" id="{AD0644BE-109F-D845-0407-FAAEAD0F2EC6}"/>
                  </a:ext>
                </a:extLst>
              </p:cNvPr>
              <p:cNvSpPr/>
              <p:nvPr/>
            </p:nvSpPr>
            <p:spPr>
              <a:xfrm flipH="1">
                <a:off x="2809633" y="41157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0" name="TextBox 49">
                <a:extLst>
                  <a:ext uri="{FF2B5EF4-FFF2-40B4-BE49-F238E27FC236}">
                    <a16:creationId xmlns:a16="http://schemas.microsoft.com/office/drawing/2014/main" id="{4C1907BE-FC57-A24A-6121-9E3E10A0A00C}"/>
                  </a:ext>
                </a:extLst>
              </p:cNvPr>
              <p:cNvSpPr txBox="1"/>
              <p:nvPr/>
            </p:nvSpPr>
            <p:spPr>
              <a:xfrm>
                <a:off x="2806753" y="40915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06</a:t>
                </a:r>
              </a:p>
            </p:txBody>
          </p:sp>
        </p:grpSp>
        <p:grpSp>
          <p:nvGrpSpPr>
            <p:cNvPr id="20" name="Group 19">
              <a:extLst>
                <a:ext uri="{FF2B5EF4-FFF2-40B4-BE49-F238E27FC236}">
                  <a16:creationId xmlns:a16="http://schemas.microsoft.com/office/drawing/2014/main" id="{702C71E8-15F1-258E-ACBA-F97240C69CCD}"/>
                </a:ext>
              </a:extLst>
            </p:cNvPr>
            <p:cNvGrpSpPr/>
            <p:nvPr/>
          </p:nvGrpSpPr>
          <p:grpSpPr>
            <a:xfrm>
              <a:off x="7613016" y="5304913"/>
              <a:ext cx="3059602" cy="597132"/>
              <a:chOff x="9548633" y="3379499"/>
              <a:chExt cx="3333937" cy="613343"/>
            </a:xfrm>
          </p:grpSpPr>
          <p:sp>
            <p:nvSpPr>
              <p:cNvPr id="24" name="TextBox 23">
                <a:extLst>
                  <a:ext uri="{FF2B5EF4-FFF2-40B4-BE49-F238E27FC236}">
                    <a16:creationId xmlns:a16="http://schemas.microsoft.com/office/drawing/2014/main" id="{17C5AC5D-37F4-AAD0-330E-2A49D06EFE27}"/>
                  </a:ext>
                </a:extLst>
              </p:cNvPr>
              <p:cNvSpPr txBox="1"/>
              <p:nvPr/>
            </p:nvSpPr>
            <p:spPr>
              <a:xfrm>
                <a:off x="9548633" y="3503034"/>
                <a:ext cx="3333937" cy="489808"/>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Model can be tweaked for question-answering assignments. Useful for chatbots and customer service applications </a:t>
                </a:r>
              </a:p>
            </p:txBody>
          </p:sp>
          <p:sp>
            <p:nvSpPr>
              <p:cNvPr id="25" name="TextBox 24">
                <a:extLst>
                  <a:ext uri="{FF2B5EF4-FFF2-40B4-BE49-F238E27FC236}">
                    <a16:creationId xmlns:a16="http://schemas.microsoft.com/office/drawing/2014/main" id="{CB34AF8B-5963-B757-3DDE-470A59021ABE}"/>
                  </a:ext>
                </a:extLst>
              </p:cNvPr>
              <p:cNvSpPr txBox="1"/>
              <p:nvPr/>
            </p:nvSpPr>
            <p:spPr>
              <a:xfrm>
                <a:off x="9548633" y="33794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Question Answering</a:t>
                </a:r>
              </a:p>
            </p:txBody>
          </p:sp>
        </p:grpSp>
      </p:grpSp>
      <p:grpSp>
        <p:nvGrpSpPr>
          <p:cNvPr id="110" name="Group 109">
            <a:extLst>
              <a:ext uri="{FF2B5EF4-FFF2-40B4-BE49-F238E27FC236}">
                <a16:creationId xmlns:a16="http://schemas.microsoft.com/office/drawing/2014/main" id="{6E4C8A52-CE86-E983-8E56-307A179C5AC0}"/>
              </a:ext>
            </a:extLst>
          </p:cNvPr>
          <p:cNvGrpSpPr/>
          <p:nvPr/>
        </p:nvGrpSpPr>
        <p:grpSpPr>
          <a:xfrm>
            <a:off x="6528634" y="5598716"/>
            <a:ext cx="3688458" cy="819084"/>
            <a:chOff x="6528634" y="5598716"/>
            <a:chExt cx="3688458" cy="819084"/>
          </a:xfrm>
        </p:grpSpPr>
        <p:grpSp>
          <p:nvGrpSpPr>
            <p:cNvPr id="37" name="Group 36">
              <a:extLst>
                <a:ext uri="{FF2B5EF4-FFF2-40B4-BE49-F238E27FC236}">
                  <a16:creationId xmlns:a16="http://schemas.microsoft.com/office/drawing/2014/main" id="{5A7A5796-45A6-BDAB-2BA6-5C582F63F6E2}"/>
                </a:ext>
              </a:extLst>
            </p:cNvPr>
            <p:cNvGrpSpPr/>
            <p:nvPr/>
          </p:nvGrpSpPr>
          <p:grpSpPr>
            <a:xfrm>
              <a:off x="6528634" y="5598716"/>
              <a:ext cx="337548" cy="400110"/>
              <a:chOff x="2768653" y="4129692"/>
              <a:chExt cx="367814" cy="410972"/>
            </a:xfrm>
          </p:grpSpPr>
          <p:sp>
            <p:nvSpPr>
              <p:cNvPr id="53" name="Oval 52">
                <a:extLst>
                  <a:ext uri="{FF2B5EF4-FFF2-40B4-BE49-F238E27FC236}">
                    <a16:creationId xmlns:a16="http://schemas.microsoft.com/office/drawing/2014/main" id="{6C1244E4-B593-EF47-0943-B34E15A3AB0C}"/>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4" name="TextBox 53">
                <a:extLst>
                  <a:ext uri="{FF2B5EF4-FFF2-40B4-BE49-F238E27FC236}">
                    <a16:creationId xmlns:a16="http://schemas.microsoft.com/office/drawing/2014/main" id="{89FE39C0-0095-83DF-99B7-72241EBC2EAE}"/>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07</a:t>
                </a:r>
              </a:p>
            </p:txBody>
          </p:sp>
        </p:grpSp>
        <p:grpSp>
          <p:nvGrpSpPr>
            <p:cNvPr id="21" name="Group 20">
              <a:extLst>
                <a:ext uri="{FF2B5EF4-FFF2-40B4-BE49-F238E27FC236}">
                  <a16:creationId xmlns:a16="http://schemas.microsoft.com/office/drawing/2014/main" id="{574564F8-0983-210B-38A3-3276F093B34D}"/>
                </a:ext>
              </a:extLst>
            </p:cNvPr>
            <p:cNvGrpSpPr/>
            <p:nvPr/>
          </p:nvGrpSpPr>
          <p:grpSpPr>
            <a:xfrm>
              <a:off x="6829503" y="5884757"/>
              <a:ext cx="3387589" cy="533043"/>
              <a:chOff x="9510533" y="3417599"/>
              <a:chExt cx="3691333" cy="547514"/>
            </a:xfrm>
          </p:grpSpPr>
          <p:sp>
            <p:nvSpPr>
              <p:cNvPr id="22" name="TextBox 21">
                <a:extLst>
                  <a:ext uri="{FF2B5EF4-FFF2-40B4-BE49-F238E27FC236}">
                    <a16:creationId xmlns:a16="http://schemas.microsoft.com/office/drawing/2014/main" id="{FDE10CC7-F7E6-EA67-F0FA-01631F4D1A3D}"/>
                  </a:ext>
                </a:extLst>
              </p:cNvPr>
              <p:cNvSpPr txBox="1"/>
              <p:nvPr/>
            </p:nvSpPr>
            <p:spPr>
              <a:xfrm>
                <a:off x="9510534" y="3606962"/>
                <a:ext cx="3691332" cy="358151"/>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Model can be modified for text-completion assignment. Useful for predictive text input and additional applications. </a:t>
                </a:r>
              </a:p>
            </p:txBody>
          </p:sp>
          <p:sp>
            <p:nvSpPr>
              <p:cNvPr id="23" name="TextBox 22">
                <a:extLst>
                  <a:ext uri="{FF2B5EF4-FFF2-40B4-BE49-F238E27FC236}">
                    <a16:creationId xmlns:a16="http://schemas.microsoft.com/office/drawing/2014/main" id="{E54A1802-EEDB-DBB1-3606-0AF07FC7FCEC}"/>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Text Completion</a:t>
                </a:r>
              </a:p>
            </p:txBody>
          </p:sp>
        </p:grpSp>
      </p:grpSp>
      <p:sp>
        <p:nvSpPr>
          <p:cNvPr id="6" name="TextBox 5">
            <a:extLst>
              <a:ext uri="{FF2B5EF4-FFF2-40B4-BE49-F238E27FC236}">
                <a16:creationId xmlns:a16="http://schemas.microsoft.com/office/drawing/2014/main" id="{A60CD232-46D1-8D60-193B-F34BEB52ED89}"/>
              </a:ext>
            </a:extLst>
          </p:cNvPr>
          <p:cNvSpPr txBox="1"/>
          <p:nvPr/>
        </p:nvSpPr>
        <p:spPr>
          <a:xfrm>
            <a:off x="6854425" y="897534"/>
            <a:ext cx="3798320" cy="400110"/>
          </a:xfrm>
          <a:prstGeom prst="rect">
            <a:avLst/>
          </a:prstGeom>
          <a:noFill/>
          <a:ln>
            <a:noFill/>
          </a:ln>
        </p:spPr>
        <p:txBody>
          <a:bodyPr wrap="square" anchor="ctr">
            <a:spAutoFit/>
          </a:bodyPr>
          <a:lstStyle/>
          <a:p>
            <a:pPr algn="ctr" defTabSz="761970">
              <a:defRPr/>
            </a:pPr>
            <a:r>
              <a:rPr lang="en-US" sz="1000" dirty="0" err="1">
                <a:solidFill>
                  <a:schemeClr val="tx1">
                    <a:lumMod val="95000"/>
                    <a:lumOff val="5000"/>
                  </a:schemeClr>
                </a:solidFill>
                <a:latin typeface="+mj-lt"/>
                <a:cs typeface="Arial" panose="020B0604020202020204" pitchFamily="34" charset="0"/>
              </a:rPr>
              <a:t>ChatGPT</a:t>
            </a:r>
            <a:r>
              <a:rPr lang="en-US" sz="1000" dirty="0">
                <a:solidFill>
                  <a:schemeClr val="tx1">
                    <a:lumMod val="95000"/>
                    <a:lumOff val="5000"/>
                  </a:schemeClr>
                </a:solidFill>
                <a:latin typeface="+mj-lt"/>
                <a:cs typeface="Arial" panose="020B0604020202020204" pitchFamily="34" charset="0"/>
              </a:rPr>
              <a:t> act as a potential language generating model that manages various NLP tasks such as </a:t>
            </a:r>
          </a:p>
        </p:txBody>
      </p:sp>
    </p:spTree>
    <p:extLst>
      <p:ext uri="{BB962C8B-B14F-4D97-AF65-F5344CB8AC3E}">
        <p14:creationId xmlns:p14="http://schemas.microsoft.com/office/powerpoint/2010/main" val="275057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7485639-14D6-379B-6BF6-D1EBB8398C8B}"/>
              </a:ext>
            </a:extLst>
          </p:cNvPr>
          <p:cNvSpPr>
            <a:spLocks noGrp="1"/>
          </p:cNvSpPr>
          <p:nvPr>
            <p:ph type="ctrTitle"/>
          </p:nvPr>
        </p:nvSpPr>
        <p:spPr/>
        <p:txBody>
          <a:bodyPr/>
          <a:lstStyle/>
          <a:p>
            <a:r>
              <a:rPr lang="en-IN" dirty="0"/>
              <a:t>Demo</a:t>
            </a:r>
          </a:p>
        </p:txBody>
      </p:sp>
      <p:sp>
        <p:nvSpPr>
          <p:cNvPr id="13" name="Subtitle 12">
            <a:extLst>
              <a:ext uri="{FF2B5EF4-FFF2-40B4-BE49-F238E27FC236}">
                <a16:creationId xmlns:a16="http://schemas.microsoft.com/office/drawing/2014/main" id="{FB2A9E42-9C50-7242-9FDE-4F00578CF416}"/>
              </a:ext>
            </a:extLst>
          </p:cNvPr>
          <p:cNvSpPr>
            <a:spLocks noGrp="1"/>
          </p:cNvSpPr>
          <p:nvPr>
            <p:ph type="subTitle" idx="1"/>
          </p:nvPr>
        </p:nvSpPr>
        <p:spPr/>
        <p:txBody>
          <a:bodyPr/>
          <a:lstStyle/>
          <a:p>
            <a:r>
              <a:rPr lang="en-IN" dirty="0"/>
              <a:t>ChatGPT &amp; </a:t>
            </a:r>
            <a:r>
              <a:rPr lang="en-IN" dirty="0" err="1"/>
              <a:t>openAI</a:t>
            </a:r>
            <a:r>
              <a:rPr lang="en-IN" dirty="0"/>
              <a:t> Applications</a:t>
            </a:r>
          </a:p>
        </p:txBody>
      </p:sp>
      <p:sp>
        <p:nvSpPr>
          <p:cNvPr id="4" name="Footer Placeholder 3">
            <a:extLst>
              <a:ext uri="{FF2B5EF4-FFF2-40B4-BE49-F238E27FC236}">
                <a16:creationId xmlns:a16="http://schemas.microsoft.com/office/drawing/2014/main" id="{CAA00C9A-FCBB-D53A-5CB0-41AAAABC5BAA}"/>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5" name="Date Placeholder 4">
            <a:extLst>
              <a:ext uri="{FF2B5EF4-FFF2-40B4-BE49-F238E27FC236}">
                <a16:creationId xmlns:a16="http://schemas.microsoft.com/office/drawing/2014/main" id="{576B5FAD-F3B2-345E-4644-472BFDC02732}"/>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5B2BCAA1-75B1-698C-4CD1-5F25D627CC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9" name="Picture Placeholder 15">
            <a:extLst>
              <a:ext uri="{FF2B5EF4-FFF2-40B4-BE49-F238E27FC236}">
                <a16:creationId xmlns:a16="http://schemas.microsoft.com/office/drawing/2014/main" id="{AD8586DB-150E-41D0-FDDA-F1C92BF02DF7}"/>
              </a:ext>
            </a:extLst>
          </p:cNvPr>
          <p:cNvSpPr txBox="1">
            <a:spLocks/>
          </p:cNvSpPr>
          <p:nvPr/>
        </p:nvSpPr>
        <p:spPr>
          <a:xfrm>
            <a:off x="7101671" y="4533900"/>
            <a:ext cx="5105402" cy="232410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107056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DD59DEF2-E8EF-C98D-31ED-49319AB16912}"/>
              </a:ext>
            </a:extLst>
          </p:cNvPr>
          <p:cNvSpPr txBox="1">
            <a:spLocks/>
          </p:cNvSpPr>
          <p:nvPr/>
        </p:nvSpPr>
        <p:spPr>
          <a:xfrm>
            <a:off x="488726" y="1642053"/>
            <a:ext cx="4562597" cy="897682"/>
          </a:xfrm>
          <a:prstGeom prst="rect">
            <a:avLst/>
          </a:prstGeom>
          <a:solidFill>
            <a:schemeClr val="bg1">
              <a:lumMod val="95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333" b="1"/>
              <a:t>Write a product description for a new water bottle</a:t>
            </a:r>
            <a:endParaRPr lang="en-US" sz="1333" b="1" dirty="0"/>
          </a:p>
        </p:txBody>
      </p:sp>
      <p:sp>
        <p:nvSpPr>
          <p:cNvPr id="3" name="Text Placeholder 5">
            <a:extLst>
              <a:ext uri="{FF2B5EF4-FFF2-40B4-BE49-F238E27FC236}">
                <a16:creationId xmlns:a16="http://schemas.microsoft.com/office/drawing/2014/main" id="{7B29CF27-08E9-ED74-0B83-D7928AF8BF93}"/>
              </a:ext>
            </a:extLst>
          </p:cNvPr>
          <p:cNvSpPr txBox="1">
            <a:spLocks/>
          </p:cNvSpPr>
          <p:nvPr/>
        </p:nvSpPr>
        <p:spPr>
          <a:xfrm>
            <a:off x="6664426" y="1642055"/>
            <a:ext cx="4448103" cy="815351"/>
          </a:xfrm>
          <a:prstGeom prst="rect">
            <a:avLst/>
          </a:prstGeom>
          <a:solidFill>
            <a:schemeClr val="bg1">
              <a:lumMod val="95000"/>
            </a:schemeClr>
          </a:solidFill>
        </p:spPr>
        <p:txBody>
          <a:bodyPr vert="horz" lIns="0" tIns="38100" rIns="76200" bIns="3810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1015934">
              <a:lnSpc>
                <a:spcPct val="90000"/>
              </a:lnSpc>
              <a:spcBef>
                <a:spcPts val="1111"/>
              </a:spcBef>
            </a:pPr>
            <a:r>
              <a:rPr lang="en-US" sz="1333" b="1" dirty="0">
                <a:solidFill>
                  <a:schemeClr val="bg2">
                    <a:lumMod val="25000"/>
                  </a:schemeClr>
                </a:solidFill>
                <a:latin typeface="Lato" panose="020F0502020204030203" pitchFamily="34" charset="0"/>
              </a:rPr>
              <a:t>Write a product description for a new water bottle that is 100% recycled. Be sure to include that it comes in natural colors with no dyes, and each purchase removes 10 pounds of plastic from our oceans</a:t>
            </a:r>
          </a:p>
        </p:txBody>
      </p:sp>
      <p:sp>
        <p:nvSpPr>
          <p:cNvPr id="4" name="Text Placeholder 5">
            <a:extLst>
              <a:ext uri="{FF2B5EF4-FFF2-40B4-BE49-F238E27FC236}">
                <a16:creationId xmlns:a16="http://schemas.microsoft.com/office/drawing/2014/main" id="{5447453F-0212-EE80-8460-3AB94DFF840C}"/>
              </a:ext>
            </a:extLst>
          </p:cNvPr>
          <p:cNvSpPr txBox="1">
            <a:spLocks/>
          </p:cNvSpPr>
          <p:nvPr/>
        </p:nvSpPr>
        <p:spPr>
          <a:xfrm>
            <a:off x="603219" y="3298669"/>
            <a:ext cx="4448103" cy="2333267"/>
          </a:xfrm>
          <a:prstGeom prst="rect">
            <a:avLst/>
          </a:prstGeom>
          <a:solidFill>
            <a:schemeClr val="bg1">
              <a:lumMod val="95000"/>
            </a:schemeClr>
          </a:solidFill>
        </p:spPr>
        <p:txBody>
          <a:bodyPr vert="horz" lIns="0" tIns="38100" rIns="76200" bIns="3810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33" dirty="0">
                <a:latin typeface="+mn-lt"/>
              </a:rPr>
              <a:t>Introducing the latest addition to our product line - the innovative and eco-friendly water bottle. Made from high-quality, BPA-free materials, this bottle is designed to keep your beverages at the perfect temperature for hours. Its sleek and stylish design makes it the perfect accessory for any outdoor activity or workout session. With its convenient carrying handle and leak-proof lid, you  can take it with you wherever you go, without worrying about spills or leaks. Plus, its easy-to-clean design ensures that you can use it again and again, making it the perfect choice for anyone looking for a reliable and sustainable water bottle.</a:t>
            </a:r>
          </a:p>
        </p:txBody>
      </p:sp>
      <p:sp>
        <p:nvSpPr>
          <p:cNvPr id="5" name="Text Placeholder 5">
            <a:extLst>
              <a:ext uri="{FF2B5EF4-FFF2-40B4-BE49-F238E27FC236}">
                <a16:creationId xmlns:a16="http://schemas.microsoft.com/office/drawing/2014/main" id="{ABB9FE6C-4FBC-BE14-2EB7-F5FB6EA152CE}"/>
              </a:ext>
            </a:extLst>
          </p:cNvPr>
          <p:cNvSpPr txBox="1">
            <a:spLocks/>
          </p:cNvSpPr>
          <p:nvPr/>
        </p:nvSpPr>
        <p:spPr>
          <a:xfrm>
            <a:off x="6721900" y="3298669"/>
            <a:ext cx="4448103" cy="2333267"/>
          </a:xfrm>
          <a:prstGeom prst="rect">
            <a:avLst/>
          </a:prstGeom>
          <a:solidFill>
            <a:schemeClr val="bg1">
              <a:lumMod val="95000"/>
            </a:schemeClr>
          </a:solidFill>
        </p:spPr>
        <p:txBody>
          <a:bodyPr vert="horz" lIns="0" tIns="38100" rIns="76200" bIns="3810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33" dirty="0">
                <a:latin typeface="+mn-lt"/>
              </a:rPr>
              <a:t>Introducing our newest water bottle, the eco-friendly choice for the conscious consumer. Made from 100% recycled materials and available in natural colors with no dyes, this bottle is not only stylish but also sustainable. Each purchase of this bottle removes 10 pounds of plastic from our oceans, making it a responsible choice for those who care about the environment. Its durable and leak-proof design makes it perfect for outdoor activities, while its easy-to-carry handle makes it convenient to take on the go. Join us in our mission to reduce plastic waste and choose this eco-friendly water bottle for your daily hydration needs.</a:t>
            </a:r>
          </a:p>
        </p:txBody>
      </p:sp>
      <p:sp>
        <p:nvSpPr>
          <p:cNvPr id="6" name="Arrow: Down 5">
            <a:extLst>
              <a:ext uri="{FF2B5EF4-FFF2-40B4-BE49-F238E27FC236}">
                <a16:creationId xmlns:a16="http://schemas.microsoft.com/office/drawing/2014/main" id="{6367DAEF-6CFE-C32F-A4F5-AF38A62247A5}"/>
              </a:ext>
              <a:ext uri="{C183D7F6-B498-43B3-948B-1728B52AA6E4}">
                <adec:decorative xmlns:adec="http://schemas.microsoft.com/office/drawing/2017/decorative" val="1"/>
              </a:ext>
            </a:extLst>
          </p:cNvPr>
          <p:cNvSpPr/>
          <p:nvPr/>
        </p:nvSpPr>
        <p:spPr bwMode="auto">
          <a:xfrm>
            <a:off x="2483366" y="2539735"/>
            <a:ext cx="573314" cy="54854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Down 6">
            <a:extLst>
              <a:ext uri="{FF2B5EF4-FFF2-40B4-BE49-F238E27FC236}">
                <a16:creationId xmlns:a16="http://schemas.microsoft.com/office/drawing/2014/main" id="{18C67C9D-2ADB-6FF4-3955-77E15A13720F}"/>
              </a:ext>
              <a:ext uri="{C183D7F6-B498-43B3-948B-1728B52AA6E4}">
                <adec:decorative xmlns:adec="http://schemas.microsoft.com/office/drawing/2017/decorative" val="1"/>
              </a:ext>
            </a:extLst>
          </p:cNvPr>
          <p:cNvSpPr/>
          <p:nvPr/>
        </p:nvSpPr>
        <p:spPr bwMode="auto">
          <a:xfrm>
            <a:off x="8601820" y="2539736"/>
            <a:ext cx="573314" cy="54854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EF889C64-B257-995E-D321-BC0852441335}"/>
              </a:ext>
              <a:ext uri="{C183D7F6-B498-43B3-948B-1728B52AA6E4}">
                <adec:decorative xmlns:adec="http://schemas.microsoft.com/office/drawing/2017/decorative" val="1"/>
              </a:ext>
            </a:extLst>
          </p:cNvPr>
          <p:cNvCxnSpPr>
            <a:cxnSpLocks/>
          </p:cNvCxnSpPr>
          <p:nvPr/>
        </p:nvCxnSpPr>
        <p:spPr>
          <a:xfrm>
            <a:off x="5938762" y="1426029"/>
            <a:ext cx="0" cy="400594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9AA09C8-75CA-73DC-78EC-AEBB170C2BC5}"/>
              </a:ext>
            </a:extLst>
          </p:cNvPr>
          <p:cNvSpPr>
            <a:spLocks noGrp="1"/>
          </p:cNvSpPr>
          <p:nvPr>
            <p:ph type="title"/>
          </p:nvPr>
        </p:nvSpPr>
        <p:spPr/>
        <p:txBody>
          <a:bodyPr/>
          <a:lstStyle/>
          <a:p>
            <a:r>
              <a:rPr lang="en-IN" dirty="0"/>
              <a:t>Providing clear instructions</a:t>
            </a:r>
          </a:p>
        </p:txBody>
      </p:sp>
      <p:sp>
        <p:nvSpPr>
          <p:cNvPr id="10" name="Date Placeholder 9">
            <a:extLst>
              <a:ext uri="{FF2B5EF4-FFF2-40B4-BE49-F238E27FC236}">
                <a16:creationId xmlns:a16="http://schemas.microsoft.com/office/drawing/2014/main" id="{73E3A9B3-146E-187B-BFDD-6EB30BB420C4}"/>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11" name="Footer Placeholder 10">
            <a:extLst>
              <a:ext uri="{FF2B5EF4-FFF2-40B4-BE49-F238E27FC236}">
                <a16:creationId xmlns:a16="http://schemas.microsoft.com/office/drawing/2014/main" id="{A7127F87-B9E5-7227-B3E2-F2A60BA117EC}"/>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12" name="Slide Number Placeholder 11">
            <a:extLst>
              <a:ext uri="{FF2B5EF4-FFF2-40B4-BE49-F238E27FC236}">
                <a16:creationId xmlns:a16="http://schemas.microsoft.com/office/drawing/2014/main" id="{31A707CA-0F3D-991B-5E96-6391AA18A1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474473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3573A69-B83F-B0EB-853C-4720EAF847A8}"/>
              </a:ext>
            </a:extLst>
          </p:cNvPr>
          <p:cNvSpPr txBox="1"/>
          <p:nvPr/>
        </p:nvSpPr>
        <p:spPr>
          <a:xfrm>
            <a:off x="488726" y="393616"/>
            <a:ext cx="11311691" cy="650434"/>
          </a:xfrm>
          <a:prstGeom prst="rect">
            <a:avLst/>
          </a:prstGeom>
          <a:noFill/>
        </p:spPr>
        <p:txBody>
          <a:bodyPr wrap="square" rtlCol="0">
            <a:spAutoFit/>
          </a:bodyPr>
          <a:lstStyle/>
          <a:p>
            <a:pPr>
              <a:lnSpc>
                <a:spcPts val="4556"/>
              </a:lnSpc>
            </a:pPr>
            <a:r>
              <a:rPr lang="en-US" sz="3645" b="1" dirty="0">
                <a:solidFill>
                  <a:srgbClr val="60A9FF"/>
                </a:solidFill>
                <a:latin typeface="+mj-lt"/>
              </a:rPr>
              <a:t>Primary, supporting, and grounding content</a:t>
            </a:r>
            <a:endParaRPr lang="en-IN" sz="3645" b="1" dirty="0">
              <a:solidFill>
                <a:srgbClr val="60A9FF"/>
              </a:solidFill>
              <a:latin typeface="+mj-lt"/>
            </a:endParaRPr>
          </a:p>
        </p:txBody>
      </p:sp>
      <p:sp>
        <p:nvSpPr>
          <p:cNvPr id="2" name="Text Placeholder 5">
            <a:extLst>
              <a:ext uri="{FF2B5EF4-FFF2-40B4-BE49-F238E27FC236}">
                <a16:creationId xmlns:a16="http://schemas.microsoft.com/office/drawing/2014/main" id="{DB7631E4-77C2-0784-F3E7-7B7C0D1F3852}"/>
              </a:ext>
            </a:extLst>
          </p:cNvPr>
          <p:cNvSpPr txBox="1">
            <a:spLocks/>
          </p:cNvSpPr>
          <p:nvPr/>
        </p:nvSpPr>
        <p:spPr>
          <a:xfrm>
            <a:off x="5303460" y="1728081"/>
            <a:ext cx="5119068" cy="2538772"/>
          </a:xfrm>
          <a:prstGeom prst="rect">
            <a:avLst/>
          </a:prstGeom>
          <a:solidFill>
            <a:schemeClr val="bg1">
              <a:lumMod val="95000"/>
            </a:schemeClr>
          </a:solidFill>
        </p:spPr>
        <p:txBody>
          <a:bodyPr vert="horz" wrap="square" lIns="0" tIns="38100" rIns="76200" bIns="3810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33" dirty="0"/>
              <a:t>---</a:t>
            </a:r>
          </a:p>
          <a:p>
            <a:r>
              <a:rPr lang="en-US" sz="1333" dirty="0"/>
              <a:t>Thanks for your interest in our summer school program.</a:t>
            </a:r>
          </a:p>
          <a:p>
            <a:r>
              <a:rPr lang="en-US" sz="1333" dirty="0"/>
              <a:t>We’re looking for your ideas for webinars on topics such as AI, web development, </a:t>
            </a:r>
            <a:r>
              <a:rPr lang="en-US" sz="1333" i="1" dirty="0">
                <a:solidFill>
                  <a:schemeClr val="accent6">
                    <a:lumMod val="25000"/>
                  </a:schemeClr>
                </a:solidFill>
              </a:rPr>
              <a:t>… &lt;more…&gt;</a:t>
            </a:r>
          </a:p>
          <a:p>
            <a:r>
              <a:rPr lang="en-US" sz="1333" dirty="0"/>
              <a:t>---</a:t>
            </a:r>
          </a:p>
          <a:p>
            <a:endParaRPr lang="en-US" sz="667" dirty="0"/>
          </a:p>
          <a:p>
            <a:r>
              <a:rPr lang="en-US" sz="1333" dirty="0"/>
              <a:t>Topics I'm very interested in: AI, webinar dates, submission deadlines</a:t>
            </a:r>
          </a:p>
          <a:p>
            <a:endParaRPr lang="en-US" sz="1167" dirty="0"/>
          </a:p>
          <a:p>
            <a:r>
              <a:rPr lang="en-US" sz="1333" dirty="0"/>
              <a:t>Extract the key points from the above email, and put them in a bulleted list</a:t>
            </a:r>
          </a:p>
        </p:txBody>
      </p:sp>
      <p:sp>
        <p:nvSpPr>
          <p:cNvPr id="3" name="Speech Bubble: Rectangle 2">
            <a:extLst>
              <a:ext uri="{FF2B5EF4-FFF2-40B4-BE49-F238E27FC236}">
                <a16:creationId xmlns:a16="http://schemas.microsoft.com/office/drawing/2014/main" id="{DD75989E-A673-805B-58E6-47339B64AB20}"/>
              </a:ext>
            </a:extLst>
          </p:cNvPr>
          <p:cNvSpPr/>
          <p:nvPr/>
        </p:nvSpPr>
        <p:spPr bwMode="auto">
          <a:xfrm>
            <a:off x="1326547" y="1787068"/>
            <a:ext cx="2032000" cy="711200"/>
          </a:xfrm>
          <a:prstGeom prst="wedgeRectCallout">
            <a:avLst>
              <a:gd name="adj1" fmla="val 142381"/>
              <a:gd name="adj2" fmla="val -37500"/>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r>
              <a:rPr lang="en-US" sz="1500" dirty="0">
                <a:solidFill>
                  <a:schemeClr val="tx1"/>
                </a:solidFill>
                <a:ea typeface="Segoe UI" pitchFamily="34" charset="0"/>
                <a:cs typeface="Segoe UI" pitchFamily="34" charset="0"/>
              </a:rPr>
              <a:t>Section markers</a:t>
            </a:r>
          </a:p>
          <a:p>
            <a:pPr algn="ctr" defTabSz="777029" fontAlgn="base">
              <a:lnSpc>
                <a:spcPct val="90000"/>
              </a:lnSpc>
              <a:spcBef>
                <a:spcPct val="0"/>
              </a:spcBef>
              <a:spcAft>
                <a:spcPct val="0"/>
              </a:spcAft>
            </a:pPr>
            <a:r>
              <a:rPr lang="en-US" sz="1500" dirty="0">
                <a:solidFill>
                  <a:schemeClr val="tx1"/>
                </a:solidFill>
                <a:ea typeface="Segoe UI" pitchFamily="34" charset="0"/>
                <a:cs typeface="Segoe UI" pitchFamily="34" charset="0"/>
              </a:rPr>
              <a:t>(--- or ###)</a:t>
            </a:r>
          </a:p>
        </p:txBody>
      </p:sp>
      <p:sp>
        <p:nvSpPr>
          <p:cNvPr id="4" name="Speech Bubble: Rectangle 3">
            <a:extLst>
              <a:ext uri="{FF2B5EF4-FFF2-40B4-BE49-F238E27FC236}">
                <a16:creationId xmlns:a16="http://schemas.microsoft.com/office/drawing/2014/main" id="{DB08B3AA-815E-C1BE-0AA1-887483019CDE}"/>
              </a:ext>
            </a:extLst>
          </p:cNvPr>
          <p:cNvSpPr/>
          <p:nvPr/>
        </p:nvSpPr>
        <p:spPr bwMode="auto">
          <a:xfrm>
            <a:off x="1036786" y="2743194"/>
            <a:ext cx="2870199" cy="711200"/>
          </a:xfrm>
          <a:prstGeom prst="wedgeRectCallout">
            <a:avLst>
              <a:gd name="adj1" fmla="val 97845"/>
              <a:gd name="adj2" fmla="val -94643"/>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r>
              <a:rPr lang="en-US" sz="1500" i="1" dirty="0">
                <a:solidFill>
                  <a:schemeClr val="tx1"/>
                </a:solidFill>
                <a:ea typeface="Segoe UI" pitchFamily="34" charset="0"/>
                <a:cs typeface="Segoe UI" pitchFamily="34" charset="0"/>
              </a:rPr>
              <a:t>Primary</a:t>
            </a:r>
            <a:r>
              <a:rPr lang="en-US" sz="1500" dirty="0">
                <a:solidFill>
                  <a:schemeClr val="tx1"/>
                </a:solidFill>
                <a:ea typeface="Segoe UI" pitchFamily="34" charset="0"/>
                <a:cs typeface="Segoe UI" pitchFamily="34" charset="0"/>
              </a:rPr>
              <a:t> content to be summarized, translated, etc.</a:t>
            </a:r>
            <a:endParaRPr lang="en-US" sz="1500" i="1" dirty="0">
              <a:solidFill>
                <a:schemeClr val="tx1"/>
              </a:solidFill>
              <a:ea typeface="Segoe UI" pitchFamily="34" charset="0"/>
              <a:cs typeface="Segoe UI" pitchFamily="34" charset="0"/>
            </a:endParaRPr>
          </a:p>
        </p:txBody>
      </p:sp>
      <p:sp>
        <p:nvSpPr>
          <p:cNvPr id="5" name="Speech Bubble: Rectangle 4">
            <a:extLst>
              <a:ext uri="{FF2B5EF4-FFF2-40B4-BE49-F238E27FC236}">
                <a16:creationId xmlns:a16="http://schemas.microsoft.com/office/drawing/2014/main" id="{621F4064-A4D1-3E7A-655B-5B662107B1E8}"/>
              </a:ext>
            </a:extLst>
          </p:cNvPr>
          <p:cNvSpPr/>
          <p:nvPr/>
        </p:nvSpPr>
        <p:spPr bwMode="auto">
          <a:xfrm>
            <a:off x="1036786" y="3757231"/>
            <a:ext cx="2728685" cy="711200"/>
          </a:xfrm>
          <a:prstGeom prst="wedgeRectCallout">
            <a:avLst>
              <a:gd name="adj1" fmla="val 105345"/>
              <a:gd name="adj2" fmla="val -106888"/>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r>
              <a:rPr lang="en-US" sz="1500" i="1" dirty="0">
                <a:solidFill>
                  <a:schemeClr val="tx1"/>
                </a:solidFill>
                <a:ea typeface="Segoe UI" pitchFamily="34" charset="0"/>
                <a:cs typeface="Segoe UI" pitchFamily="34" charset="0"/>
              </a:rPr>
              <a:t>Supporting</a:t>
            </a:r>
            <a:r>
              <a:rPr lang="en-US" sz="1500" dirty="0">
                <a:solidFill>
                  <a:schemeClr val="tx1"/>
                </a:solidFill>
                <a:ea typeface="Segoe UI" pitchFamily="34" charset="0"/>
                <a:cs typeface="Segoe UI" pitchFamily="34" charset="0"/>
              </a:rPr>
              <a:t> content to provide clarity / specificity</a:t>
            </a:r>
            <a:endParaRPr lang="en-US" sz="1500" i="1" dirty="0">
              <a:solidFill>
                <a:schemeClr val="tx1"/>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185ADEAA-846D-AC9B-FBE8-EFB151FA0F61}"/>
              </a:ext>
            </a:extLst>
          </p:cNvPr>
          <p:cNvSpPr txBox="1">
            <a:spLocks/>
          </p:cNvSpPr>
          <p:nvPr/>
        </p:nvSpPr>
        <p:spPr>
          <a:xfrm>
            <a:off x="5303460" y="4380566"/>
            <a:ext cx="5119068" cy="1307859"/>
          </a:xfrm>
          <a:prstGeom prst="rect">
            <a:avLst/>
          </a:prstGeom>
          <a:solidFill>
            <a:schemeClr val="bg1">
              <a:lumMod val="95000"/>
            </a:schemeClr>
          </a:solidFill>
        </p:spPr>
        <p:txBody>
          <a:bodyPr vert="horz" wrap="square" lIns="0" tIns="38100" rIns="76200" bIns="3810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33" dirty="0"/>
              <a:t>---</a:t>
            </a:r>
          </a:p>
          <a:p>
            <a:r>
              <a:rPr lang="en-US" sz="1333" dirty="0"/>
              <a:t>Artificial Intelligence (AI) has evolved over many years  </a:t>
            </a:r>
            <a:r>
              <a:rPr lang="en-US" sz="1333" i="1" dirty="0">
                <a:solidFill>
                  <a:schemeClr val="accent6">
                    <a:lumMod val="25000"/>
                  </a:schemeClr>
                </a:solidFill>
              </a:rPr>
              <a:t>… &lt;more…&gt;</a:t>
            </a:r>
          </a:p>
          <a:p>
            <a:r>
              <a:rPr lang="en-US" sz="1333" dirty="0"/>
              <a:t>---</a:t>
            </a:r>
          </a:p>
          <a:p>
            <a:endParaRPr lang="en-US" sz="667" dirty="0"/>
          </a:p>
          <a:p>
            <a:r>
              <a:rPr lang="en-US" sz="1333" dirty="0"/>
              <a:t>Where and when did the field of AI start?</a:t>
            </a:r>
          </a:p>
        </p:txBody>
      </p:sp>
      <p:sp>
        <p:nvSpPr>
          <p:cNvPr id="7" name="Speech Bubble: Rectangle 6">
            <a:extLst>
              <a:ext uri="{FF2B5EF4-FFF2-40B4-BE49-F238E27FC236}">
                <a16:creationId xmlns:a16="http://schemas.microsoft.com/office/drawing/2014/main" id="{8EB9E24C-453B-F1F5-52F4-509460BEE364}"/>
              </a:ext>
            </a:extLst>
          </p:cNvPr>
          <p:cNvSpPr/>
          <p:nvPr/>
        </p:nvSpPr>
        <p:spPr bwMode="auto">
          <a:xfrm>
            <a:off x="1036786" y="4771268"/>
            <a:ext cx="2648331" cy="711200"/>
          </a:xfrm>
          <a:prstGeom prst="wedgeRectCallout">
            <a:avLst>
              <a:gd name="adj1" fmla="val 109926"/>
              <a:gd name="adj2" fmla="val -42602"/>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r>
              <a:rPr lang="en-US" sz="1500" i="1" dirty="0">
                <a:solidFill>
                  <a:schemeClr val="tx1"/>
                </a:solidFill>
                <a:ea typeface="Segoe UI" pitchFamily="34" charset="0"/>
                <a:cs typeface="Segoe UI" pitchFamily="34" charset="0"/>
              </a:rPr>
              <a:t>Grounding</a:t>
            </a:r>
            <a:r>
              <a:rPr lang="en-US" sz="1500" dirty="0">
                <a:solidFill>
                  <a:schemeClr val="tx1"/>
                </a:solidFill>
                <a:ea typeface="Segoe UI" pitchFamily="34" charset="0"/>
                <a:cs typeface="Segoe UI" pitchFamily="34" charset="0"/>
              </a:rPr>
              <a:t> content to define scope for questions</a:t>
            </a:r>
            <a:endParaRPr lang="en-US" sz="1500" i="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897151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3573A69-B83F-B0EB-853C-4720EAF847A8}"/>
              </a:ext>
            </a:extLst>
          </p:cNvPr>
          <p:cNvSpPr txBox="1"/>
          <p:nvPr/>
        </p:nvSpPr>
        <p:spPr>
          <a:xfrm>
            <a:off x="488726" y="393616"/>
            <a:ext cx="11311691" cy="650434"/>
          </a:xfrm>
          <a:prstGeom prst="rect">
            <a:avLst/>
          </a:prstGeom>
          <a:noFill/>
        </p:spPr>
        <p:txBody>
          <a:bodyPr wrap="square" rtlCol="0">
            <a:spAutoFit/>
          </a:bodyPr>
          <a:lstStyle/>
          <a:p>
            <a:pPr>
              <a:lnSpc>
                <a:spcPts val="4556"/>
              </a:lnSpc>
            </a:pPr>
            <a:r>
              <a:rPr lang="en-IN" sz="3645" b="1" dirty="0">
                <a:solidFill>
                  <a:srgbClr val="60A9FF"/>
                </a:solidFill>
                <a:latin typeface="+mj-lt"/>
              </a:rPr>
              <a:t>Chain of thought</a:t>
            </a:r>
          </a:p>
        </p:txBody>
      </p:sp>
      <p:sp>
        <p:nvSpPr>
          <p:cNvPr id="5" name="Text Placeholder 2">
            <a:extLst>
              <a:ext uri="{FF2B5EF4-FFF2-40B4-BE49-F238E27FC236}">
                <a16:creationId xmlns:a16="http://schemas.microsoft.com/office/drawing/2014/main" id="{17B14B5B-D561-7AB1-2A4A-F9F0D684D36E}"/>
              </a:ext>
            </a:extLst>
          </p:cNvPr>
          <p:cNvSpPr txBox="1">
            <a:spLocks/>
          </p:cNvSpPr>
          <p:nvPr/>
        </p:nvSpPr>
        <p:spPr>
          <a:xfrm>
            <a:off x="488725" y="1236414"/>
            <a:ext cx="8763000" cy="282129"/>
          </a:xfrm>
          <a:prstGeom prst="rect">
            <a:avLst/>
          </a:prstGeom>
        </p:spPr>
        <p:txBody>
          <a:bodyPr vert="horz" lIns="76200" tIns="38100" rIns="76200" bIns="38100" rtlCol="0">
            <a:normAutofit lnSpcReduction="10000"/>
          </a:bodyPr>
          <a:lstStyle>
            <a:lvl1pPr marL="304792" indent="-304792" algn="l" defTabSz="1219170" rtl="0" eaLnBrk="1" latinLnBrk="0" hangingPunct="1">
              <a:lnSpc>
                <a:spcPct val="90000"/>
              </a:lnSpc>
              <a:spcBef>
                <a:spcPts val="1333"/>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spcBef>
                <a:spcPts val="667"/>
              </a:spcBef>
              <a:buFont typeface="Courier New" panose="02070309020205020404" pitchFamily="49" charset="0"/>
              <a:buChar char="o"/>
              <a:defRPr sz="2133" kern="120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defTabSz="1015934">
              <a:spcBef>
                <a:spcPts val="1111"/>
              </a:spcBef>
              <a:buNone/>
              <a:defRPr/>
            </a:pPr>
            <a:r>
              <a:rPr lang="en-US" sz="1556" dirty="0">
                <a:solidFill>
                  <a:schemeClr val="bg2">
                    <a:lumMod val="10000"/>
                  </a:schemeClr>
                </a:solidFill>
              </a:rPr>
              <a:t>Ask a model to break down its response and explain its reasoning</a:t>
            </a:r>
          </a:p>
        </p:txBody>
      </p:sp>
      <p:sp>
        <p:nvSpPr>
          <p:cNvPr id="6" name="TextBox 5">
            <a:extLst>
              <a:ext uri="{FF2B5EF4-FFF2-40B4-BE49-F238E27FC236}">
                <a16:creationId xmlns:a16="http://schemas.microsoft.com/office/drawing/2014/main" id="{40BCFA13-742C-14E6-F409-CC5247F2ECA8}"/>
              </a:ext>
            </a:extLst>
          </p:cNvPr>
          <p:cNvSpPr txBox="1"/>
          <p:nvPr/>
        </p:nvSpPr>
        <p:spPr>
          <a:xfrm>
            <a:off x="488726" y="1857659"/>
            <a:ext cx="9450917" cy="297454"/>
          </a:xfrm>
          <a:prstGeom prst="rect">
            <a:avLst/>
          </a:prstGeom>
          <a:solidFill>
            <a:srgbClr val="97ABBC"/>
          </a:solidFill>
        </p:spPr>
        <p:txBody>
          <a:bodyPr wrap="square">
            <a:spAutoFit/>
          </a:bodyPr>
          <a:lstStyle/>
          <a:p>
            <a:pPr defTabSz="761970">
              <a:buClr>
                <a:srgbClr val="000000"/>
              </a:buClr>
              <a:defRPr/>
            </a:pPr>
            <a:r>
              <a:rPr lang="en-US" sz="1333" b="1" kern="0" dirty="0">
                <a:solidFill>
                  <a:srgbClr val="000000"/>
                </a:solidFill>
                <a:latin typeface="Calibri Light" panose="020F0302020204030204"/>
                <a:ea typeface="Cascadia Code" panose="020B0609020000020004" pitchFamily="49" charset="0"/>
                <a:cs typeface="Cascadia Code" panose="020B0609020000020004" pitchFamily="49" charset="0"/>
                <a:sym typeface="Arial"/>
              </a:rPr>
              <a:t>What sport is easiest to learn but hardest to master? Give a step by step approach of your thoughts, ending in your answer</a:t>
            </a:r>
          </a:p>
        </p:txBody>
      </p:sp>
      <p:sp>
        <p:nvSpPr>
          <p:cNvPr id="7" name="TextBox 6">
            <a:extLst>
              <a:ext uri="{FF2B5EF4-FFF2-40B4-BE49-F238E27FC236}">
                <a16:creationId xmlns:a16="http://schemas.microsoft.com/office/drawing/2014/main" id="{99DE0698-1C84-E1FD-A34A-657BBCA7BE95}"/>
              </a:ext>
            </a:extLst>
          </p:cNvPr>
          <p:cNvSpPr txBox="1"/>
          <p:nvPr/>
        </p:nvSpPr>
        <p:spPr>
          <a:xfrm>
            <a:off x="488725" y="2512371"/>
            <a:ext cx="10380358" cy="3784498"/>
          </a:xfrm>
          <a:prstGeom prst="rect">
            <a:avLst/>
          </a:prstGeom>
          <a:solidFill>
            <a:srgbClr val="97ABBC"/>
          </a:solidFill>
        </p:spPr>
        <p:txBody>
          <a:bodyPr wrap="square">
            <a:spAutoFit/>
          </a:bodyPr>
          <a:lstStyle/>
          <a:p>
            <a:pPr defTabSz="761970">
              <a:buClr>
                <a:srgbClr val="000000"/>
              </a:buClr>
              <a:defRPr/>
            </a:pPr>
            <a:r>
              <a:rPr lang="en-US" sz="1333" kern="0" dirty="0">
                <a:solidFill>
                  <a:srgbClr val="323130"/>
                </a:solidFill>
                <a:latin typeface="Segoe UI" panose="020B0502040204020203" pitchFamily="34" charset="0"/>
                <a:cs typeface="Arial"/>
                <a:sym typeface="Arial"/>
              </a:rPr>
              <a:t>Step 1: Identify the criteria for "easy to learn" and "hard to master" sports.</a:t>
            </a:r>
          </a:p>
          <a:p>
            <a:pPr defTabSz="761970">
              <a:buClr>
                <a:srgbClr val="000000"/>
              </a:buClr>
              <a:defRPr/>
            </a:pPr>
            <a:r>
              <a:rPr lang="en-US" sz="1333" kern="0" dirty="0">
                <a:solidFill>
                  <a:srgbClr val="323130"/>
                </a:solidFill>
                <a:latin typeface="Segoe UI" panose="020B0502040204020203" pitchFamily="34" charset="0"/>
                <a:cs typeface="Arial"/>
                <a:sym typeface="Arial"/>
              </a:rPr>
              <a:t>For a sport to be considered easy to learn, it should have simple rules and require minimal equipment For a sport to be considered hard to master, it should require years of practice to perfect and have a large variety of techniques and strategies…</a:t>
            </a:r>
            <a:br>
              <a:rPr lang="en-US" sz="1333" kern="0" dirty="0">
                <a:solidFill>
                  <a:srgbClr val="323130"/>
                </a:solidFill>
                <a:latin typeface="Segoe UI" panose="020B0502040204020203" pitchFamily="34" charset="0"/>
                <a:cs typeface="Arial"/>
                <a:sym typeface="Arial"/>
              </a:rPr>
            </a:br>
            <a:br>
              <a:rPr lang="en-US" sz="1333" kern="0" dirty="0">
                <a:solidFill>
                  <a:srgbClr val="323130"/>
                </a:solidFill>
                <a:latin typeface="Segoe UI" panose="020B0502040204020203" pitchFamily="34" charset="0"/>
                <a:cs typeface="Arial"/>
                <a:sym typeface="Arial"/>
              </a:rPr>
            </a:br>
            <a:r>
              <a:rPr lang="en-US" sz="1333" kern="0" dirty="0">
                <a:solidFill>
                  <a:srgbClr val="323130"/>
                </a:solidFill>
                <a:latin typeface="Segoe UI" panose="020B0502040204020203" pitchFamily="34" charset="0"/>
                <a:cs typeface="Arial"/>
                <a:sym typeface="Arial"/>
              </a:rPr>
              <a:t>Step 2: Consider different sports that fit these criteria.</a:t>
            </a:r>
          </a:p>
          <a:p>
            <a:pPr defTabSz="761970">
              <a:buClr>
                <a:srgbClr val="000000"/>
              </a:buClr>
              <a:defRPr/>
            </a:pPr>
            <a:r>
              <a:rPr lang="en-US" sz="1333" kern="0" dirty="0">
                <a:solidFill>
                  <a:srgbClr val="323130"/>
                </a:solidFill>
                <a:latin typeface="Segoe UI" panose="020B0502040204020203" pitchFamily="34" charset="0"/>
                <a:cs typeface="Arial"/>
                <a:sym typeface="Arial"/>
              </a:rPr>
              <a:t>Some sports that could be considered easy to learn but hard to master include:</a:t>
            </a:r>
          </a:p>
          <a:p>
            <a:pPr marL="238115" indent="-238115" defTabSz="761970">
              <a:buClr>
                <a:srgbClr val="000000"/>
              </a:buClr>
              <a:buFontTx/>
              <a:buChar char="-"/>
              <a:defRPr/>
            </a:pPr>
            <a:r>
              <a:rPr lang="en-US" sz="1333" kern="0" dirty="0">
                <a:solidFill>
                  <a:srgbClr val="323130"/>
                </a:solidFill>
                <a:latin typeface="Segoe UI" panose="020B0502040204020203" pitchFamily="34" charset="0"/>
                <a:cs typeface="Arial"/>
                <a:sym typeface="Arial"/>
              </a:rPr>
              <a:t>Tennis: Simple rules, easy to pick up, but requires years of practice to master all the different shots and strategies.</a:t>
            </a:r>
          </a:p>
          <a:p>
            <a:pPr marL="238115" indent="-238115" defTabSz="761970">
              <a:buClr>
                <a:srgbClr val="000000"/>
              </a:buClr>
              <a:buFontTx/>
              <a:buChar char="-"/>
              <a:defRPr/>
            </a:pPr>
            <a:r>
              <a:rPr lang="en-US" sz="1333" kern="0" dirty="0">
                <a:solidFill>
                  <a:srgbClr val="323130"/>
                </a:solidFill>
                <a:latin typeface="Segoe UI" panose="020B0502040204020203" pitchFamily="34" charset="0"/>
                <a:cs typeface="Arial"/>
                <a:sym typeface="Arial"/>
              </a:rPr>
              <a:t>Golf: Basic swing mechanics are easy to learn but perfecting them takes a lifetime of practice. </a:t>
            </a:r>
          </a:p>
          <a:p>
            <a:pPr marL="238115" indent="-238115" defTabSz="761970">
              <a:buClr>
                <a:srgbClr val="000000"/>
              </a:buClr>
              <a:buFontTx/>
              <a:buChar char="-"/>
              <a:defRPr/>
            </a:pPr>
            <a:r>
              <a:rPr lang="en-US" sz="1333" kern="0" dirty="0">
                <a:solidFill>
                  <a:srgbClr val="323130"/>
                </a:solidFill>
                <a:latin typeface="Segoe UI" panose="020B0502040204020203" pitchFamily="34" charset="0"/>
                <a:cs typeface="Arial"/>
                <a:sym typeface="Arial"/>
              </a:rPr>
              <a:t>…</a:t>
            </a:r>
          </a:p>
          <a:p>
            <a:pPr marL="238115" indent="-238115" defTabSz="761970">
              <a:buClr>
                <a:srgbClr val="000000"/>
              </a:buClr>
              <a:buFontTx/>
              <a:buChar char="-"/>
              <a:defRPr/>
            </a:pPr>
            <a:endParaRPr lang="en-US" sz="1333" kern="0" dirty="0">
              <a:solidFill>
                <a:srgbClr val="323130"/>
              </a:solidFill>
              <a:latin typeface="Segoe UI" panose="020B0502040204020203" pitchFamily="34" charset="0"/>
              <a:cs typeface="Arial"/>
              <a:sym typeface="Arial"/>
            </a:endParaRPr>
          </a:p>
          <a:p>
            <a:pPr defTabSz="761970">
              <a:buClr>
                <a:srgbClr val="000000"/>
              </a:buClr>
              <a:defRPr/>
            </a:pPr>
            <a:r>
              <a:rPr lang="en-US" sz="1333" kern="0" dirty="0">
                <a:solidFill>
                  <a:srgbClr val="323130"/>
                </a:solidFill>
                <a:latin typeface="Segoe UI" panose="020B0502040204020203" pitchFamily="34" charset="0"/>
                <a:cs typeface="Arial"/>
                <a:sym typeface="Arial"/>
              </a:rPr>
              <a:t>Step 3: Evaluate each sport based on the criteria.</a:t>
            </a:r>
          </a:p>
          <a:p>
            <a:pPr defTabSz="761970">
              <a:buClr>
                <a:srgbClr val="000000"/>
              </a:buClr>
              <a:defRPr/>
            </a:pPr>
            <a:r>
              <a:rPr lang="en-US" sz="1333" kern="0" dirty="0">
                <a:solidFill>
                  <a:srgbClr val="323130"/>
                </a:solidFill>
                <a:latin typeface="Segoe UI" panose="020B0502040204020203" pitchFamily="34" charset="0"/>
                <a:cs typeface="Arial"/>
                <a:sym typeface="Arial"/>
              </a:rPr>
              <a:t>Tennis and golf both require expensive equipment, which could make them less accessible to beginners. In terms of skill ceiling and time required to master, tennis and golf both have a high skill ceiling and require years of practice to perfect….</a:t>
            </a:r>
          </a:p>
          <a:p>
            <a:pPr defTabSz="761970">
              <a:buClr>
                <a:srgbClr val="000000"/>
              </a:buClr>
              <a:defRPr/>
            </a:pPr>
            <a:br>
              <a:rPr lang="en-US" sz="1333" kern="0" dirty="0">
                <a:solidFill>
                  <a:srgbClr val="323130"/>
                </a:solidFill>
                <a:latin typeface="Segoe UI" panose="020B0502040204020203" pitchFamily="34" charset="0"/>
                <a:cs typeface="Arial"/>
                <a:sym typeface="Arial"/>
              </a:rPr>
            </a:br>
            <a:r>
              <a:rPr lang="en-US" sz="1333" kern="0" dirty="0">
                <a:solidFill>
                  <a:srgbClr val="323130"/>
                </a:solidFill>
                <a:latin typeface="Segoe UI" panose="020B0502040204020203" pitchFamily="34" charset="0"/>
                <a:cs typeface="Arial"/>
                <a:sym typeface="Arial"/>
              </a:rPr>
              <a:t>Step 4: Make a decision based on the evaluation.</a:t>
            </a:r>
          </a:p>
          <a:p>
            <a:pPr defTabSz="761970">
              <a:buClr>
                <a:srgbClr val="000000"/>
              </a:buClr>
              <a:defRPr/>
            </a:pPr>
            <a:r>
              <a:rPr lang="en-US" sz="1333" kern="0" dirty="0">
                <a:solidFill>
                  <a:srgbClr val="323130"/>
                </a:solidFill>
                <a:latin typeface="Segoe UI" panose="020B0502040204020203" pitchFamily="34" charset="0"/>
                <a:cs typeface="Arial"/>
                <a:sym typeface="Arial"/>
              </a:rPr>
              <a:t>Based on the above criteria and evaluation, I would say that tennis is the sport that is easiest to learn but hardest to master. While it may require expensive equipment, it is still accessible to many people. The basic rules and techniques are easy to learn, but mastering all the different shots and strategies takes years of practice…</a:t>
            </a:r>
          </a:p>
        </p:txBody>
      </p:sp>
    </p:spTree>
    <p:extLst>
      <p:ext uri="{BB962C8B-B14F-4D97-AF65-F5344CB8AC3E}">
        <p14:creationId xmlns:p14="http://schemas.microsoft.com/office/powerpoint/2010/main" val="3297831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5"/>
          <p:cNvSpPr/>
          <p:nvPr/>
        </p:nvSpPr>
        <p:spPr>
          <a:xfrm>
            <a:off x="694333" y="2042518"/>
            <a:ext cx="8318463" cy="3411073"/>
          </a:xfrm>
          <a:prstGeom prst="rect">
            <a:avLst/>
          </a:prstGeom>
          <a:noFill/>
          <a:ln/>
        </p:spPr>
        <p:txBody>
          <a:bodyPr wrap="none" rtlCol="0" anchor="t"/>
          <a:lstStyle/>
          <a:p>
            <a:pPr algn="l">
              <a:buFont typeface="+mj-lt"/>
              <a:buAutoNum type="arabicPeriod"/>
            </a:pPr>
            <a:endParaRPr lang="en-US" sz="917"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6" name="Content Placeholder 2">
            <a:extLst>
              <a:ext uri="{FF2B5EF4-FFF2-40B4-BE49-F238E27FC236}">
                <a16:creationId xmlns:a16="http://schemas.microsoft.com/office/drawing/2014/main" id="{9F2F94DA-4B40-C9D3-BDA5-CFA6CE6DBD7B}"/>
              </a:ext>
            </a:extLst>
          </p:cNvPr>
          <p:cNvGraphicFramePr>
            <a:graphicFrameLocks/>
          </p:cNvGraphicFramePr>
          <p:nvPr>
            <p:extLst>
              <p:ext uri="{D42A27DB-BD31-4B8C-83A1-F6EECF244321}">
                <p14:modId xmlns:p14="http://schemas.microsoft.com/office/powerpoint/2010/main" val="688555226"/>
              </p:ext>
            </p:extLst>
          </p:nvPr>
        </p:nvGraphicFramePr>
        <p:xfrm>
          <a:off x="647245" y="1556985"/>
          <a:ext cx="9496287" cy="3946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8102A5E6-7527-0CCB-9524-1B254A19FDAA}"/>
              </a:ext>
            </a:extLst>
          </p:cNvPr>
          <p:cNvSpPr>
            <a:spLocks noGrp="1"/>
          </p:cNvSpPr>
          <p:nvPr>
            <p:ph type="title"/>
          </p:nvPr>
        </p:nvSpPr>
        <p:spPr/>
        <p:txBody>
          <a:bodyPr/>
          <a:lstStyle/>
          <a:p>
            <a:r>
              <a:rPr lang="en-US" dirty="0"/>
              <a:t>Key elements of a prompt</a:t>
            </a:r>
            <a:endParaRPr lang="en-IN" dirty="0"/>
          </a:p>
        </p:txBody>
      </p:sp>
      <p:sp>
        <p:nvSpPr>
          <p:cNvPr id="2" name="Date Placeholder 1">
            <a:extLst>
              <a:ext uri="{FF2B5EF4-FFF2-40B4-BE49-F238E27FC236}">
                <a16:creationId xmlns:a16="http://schemas.microsoft.com/office/drawing/2014/main" id="{8EF03AFC-22EA-B782-450A-7D6F2BCE43E4}"/>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4" name="Footer Placeholder 3">
            <a:extLst>
              <a:ext uri="{FF2B5EF4-FFF2-40B4-BE49-F238E27FC236}">
                <a16:creationId xmlns:a16="http://schemas.microsoft.com/office/drawing/2014/main" id="{7D8E6D63-AC6A-2D15-2614-68F347745295}"/>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5" name="Slide Number Placeholder 4">
            <a:extLst>
              <a:ext uri="{FF2B5EF4-FFF2-40B4-BE49-F238E27FC236}">
                <a16:creationId xmlns:a16="http://schemas.microsoft.com/office/drawing/2014/main" id="{4BC0DB43-6897-3BDD-E3A8-DB35576FCA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4813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D17B8B04-E898-481E-897E-402B0153BF4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34CCE429-BC4F-4A39-8868-0FB95BED6C9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3F39502C-F34A-41C8-B287-9FAD58B2EF1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D411C664-178A-462C-A009-6CB191D4E59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B189788B-3F05-4DD7-A4FD-43501B73FD1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DCCC581E-EA65-4072-A5E1-3997BFE8362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8CCC4D69-94D7-47EE-A300-619E5C86CA5F}"/>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18B7A8B6-3C9C-43B1-AB04-1D87BE9D973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2192000" cy="6858000"/>
          </a:xfrm>
          <a:prstGeom prst="rect">
            <a:avLst/>
          </a:prstGeom>
          <a:solidFill>
            <a:srgbClr val="282C32"/>
          </a:solidFill>
          <a:ln/>
        </p:spPr>
        <p:txBody>
          <a:bodyPr/>
          <a:lstStyle/>
          <a:p>
            <a:endParaRPr lang="en-IN" sz="1500" dirty="0">
              <a:solidFill>
                <a:schemeClr val="bg1"/>
              </a:solidFill>
            </a:endParaRPr>
          </a:p>
        </p:txBody>
      </p:sp>
      <p:sp>
        <p:nvSpPr>
          <p:cNvPr id="4" name="Text 2"/>
          <p:cNvSpPr/>
          <p:nvPr/>
        </p:nvSpPr>
        <p:spPr>
          <a:xfrm>
            <a:off x="694332" y="731937"/>
            <a:ext cx="8883584" cy="578644"/>
          </a:xfrm>
          <a:prstGeom prst="rect">
            <a:avLst/>
          </a:prstGeom>
          <a:noFill/>
          <a:ln/>
        </p:spPr>
        <p:txBody>
          <a:bodyPr wrap="none" rtlCol="0" anchor="t"/>
          <a:lstStyle/>
          <a:p>
            <a:pPr>
              <a:lnSpc>
                <a:spcPts val="4556"/>
              </a:lnSpc>
            </a:pPr>
            <a:r>
              <a:rPr lang="en-US" sz="3645" b="1" dirty="0">
                <a:solidFill>
                  <a:schemeClr val="bg1"/>
                </a:solidFill>
                <a:latin typeface="Barlow" pitchFamily="34" charset="0"/>
                <a:ea typeface="Barlow" pitchFamily="34" charset="-122"/>
                <a:cs typeface="Barlow" pitchFamily="34" charset="-120"/>
              </a:rPr>
              <a:t>Techniques in prompt engineering</a:t>
            </a:r>
            <a:endParaRPr lang="en-US" sz="3645" dirty="0">
              <a:solidFill>
                <a:schemeClr val="bg1"/>
              </a:solidFill>
            </a:endParaRPr>
          </a:p>
        </p:txBody>
      </p:sp>
      <p:sp>
        <p:nvSpPr>
          <p:cNvPr id="7" name="Text 5"/>
          <p:cNvSpPr/>
          <p:nvPr/>
        </p:nvSpPr>
        <p:spPr>
          <a:xfrm>
            <a:off x="694333" y="2042518"/>
            <a:ext cx="8318463" cy="3411073"/>
          </a:xfrm>
          <a:prstGeom prst="rect">
            <a:avLst/>
          </a:prstGeom>
          <a:noFill/>
          <a:ln/>
        </p:spPr>
        <p:txBody>
          <a:bodyPr wrap="none" rtlCol="0" anchor="t"/>
          <a:lstStyle/>
          <a:p>
            <a:pPr algn="l">
              <a:buFont typeface="+mj-lt"/>
              <a:buAutoNum type="arabicPeriod"/>
            </a:pPr>
            <a:endParaRPr lang="en-US" sz="917"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0622583" y="0"/>
            <a:ext cx="1569417" cy="6858000"/>
          </a:xfrm>
          <a:prstGeom prst="rect">
            <a:avLst/>
          </a:prstGeom>
        </p:spPr>
      </p:pic>
      <p:graphicFrame>
        <p:nvGraphicFramePr>
          <p:cNvPr id="5" name="Content Placeholder 2">
            <a:extLst>
              <a:ext uri="{FF2B5EF4-FFF2-40B4-BE49-F238E27FC236}">
                <a16:creationId xmlns:a16="http://schemas.microsoft.com/office/drawing/2014/main" id="{641099B2-F8B2-3D66-6C55-48E317E01E12}"/>
              </a:ext>
            </a:extLst>
          </p:cNvPr>
          <p:cNvGraphicFramePr>
            <a:graphicFrameLocks/>
          </p:cNvGraphicFramePr>
          <p:nvPr/>
        </p:nvGraphicFramePr>
        <p:xfrm>
          <a:off x="536714" y="1760483"/>
          <a:ext cx="9771453" cy="4176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9410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2192000" cy="6858000"/>
          </a:xfrm>
          <a:prstGeom prst="rect">
            <a:avLst/>
          </a:prstGeom>
          <a:solidFill>
            <a:srgbClr val="282C32"/>
          </a:solidFill>
          <a:ln/>
        </p:spPr>
        <p:txBody>
          <a:bodyPr/>
          <a:lstStyle/>
          <a:p>
            <a:endParaRPr lang="en-IN" sz="1500" dirty="0">
              <a:solidFill>
                <a:schemeClr val="bg1"/>
              </a:solidFill>
            </a:endParaRPr>
          </a:p>
        </p:txBody>
      </p:sp>
      <p:sp>
        <p:nvSpPr>
          <p:cNvPr id="4" name="Text 2"/>
          <p:cNvSpPr/>
          <p:nvPr/>
        </p:nvSpPr>
        <p:spPr>
          <a:xfrm>
            <a:off x="694332" y="731937"/>
            <a:ext cx="8883584" cy="578644"/>
          </a:xfrm>
          <a:prstGeom prst="rect">
            <a:avLst/>
          </a:prstGeom>
          <a:noFill/>
          <a:ln/>
        </p:spPr>
        <p:txBody>
          <a:bodyPr wrap="none" rtlCol="0" anchor="t"/>
          <a:lstStyle/>
          <a:p>
            <a:pPr>
              <a:lnSpc>
                <a:spcPts val="4556"/>
              </a:lnSpc>
            </a:pPr>
            <a:r>
              <a:rPr lang="en-US" sz="3645" b="1" dirty="0">
                <a:solidFill>
                  <a:schemeClr val="bg1"/>
                </a:solidFill>
                <a:latin typeface="Barlow" pitchFamily="34" charset="0"/>
                <a:ea typeface="Barlow" pitchFamily="34" charset="-122"/>
                <a:cs typeface="Barlow" pitchFamily="34" charset="-120"/>
              </a:rPr>
              <a:t>Techniques in prompt engineering</a:t>
            </a:r>
            <a:endParaRPr lang="en-US" sz="3645" dirty="0">
              <a:solidFill>
                <a:schemeClr val="bg1"/>
              </a:solidFill>
            </a:endParaRPr>
          </a:p>
        </p:txBody>
      </p:sp>
      <p:sp>
        <p:nvSpPr>
          <p:cNvPr id="7" name="Text 5"/>
          <p:cNvSpPr/>
          <p:nvPr/>
        </p:nvSpPr>
        <p:spPr>
          <a:xfrm>
            <a:off x="694333" y="2042518"/>
            <a:ext cx="8318463" cy="3411073"/>
          </a:xfrm>
          <a:prstGeom prst="rect">
            <a:avLst/>
          </a:prstGeom>
          <a:noFill/>
          <a:ln/>
        </p:spPr>
        <p:txBody>
          <a:bodyPr wrap="none" rtlCol="0" anchor="t"/>
          <a:lstStyle/>
          <a:p>
            <a:pPr algn="l">
              <a:buFont typeface="+mj-lt"/>
              <a:buAutoNum type="arabicPeriod"/>
            </a:pPr>
            <a:endParaRPr lang="en-US" sz="917"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0622583" y="0"/>
            <a:ext cx="1569417" cy="6858000"/>
          </a:xfrm>
          <a:prstGeom prst="rect">
            <a:avLst/>
          </a:prstGeom>
        </p:spPr>
      </p:pic>
      <p:graphicFrame>
        <p:nvGraphicFramePr>
          <p:cNvPr id="3" name="Content Placeholder 2">
            <a:extLst>
              <a:ext uri="{FF2B5EF4-FFF2-40B4-BE49-F238E27FC236}">
                <a16:creationId xmlns:a16="http://schemas.microsoft.com/office/drawing/2014/main" id="{D85B27AB-3895-DFC4-2F9D-4D6A4FDFC70D}"/>
              </a:ext>
            </a:extLst>
          </p:cNvPr>
          <p:cNvGraphicFramePr>
            <a:graphicFrameLocks/>
          </p:cNvGraphicFramePr>
          <p:nvPr/>
        </p:nvGraphicFramePr>
        <p:xfrm>
          <a:off x="536713" y="1760483"/>
          <a:ext cx="9697370" cy="43655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204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8E7DAC-D9F1-AB1D-8C35-B6F261AE5AC4}"/>
              </a:ext>
            </a:extLst>
          </p:cNvPr>
          <p:cNvSpPr>
            <a:spLocks noGrp="1"/>
          </p:cNvSpPr>
          <p:nvPr>
            <p:ph type="title"/>
          </p:nvPr>
        </p:nvSpPr>
        <p:spPr/>
        <p:txBody>
          <a:bodyPr>
            <a:normAutofit/>
          </a:bodyPr>
          <a:lstStyle/>
          <a:p>
            <a:r>
              <a:rPr lang="en-US" sz="2800" b="0" dirty="0"/>
              <a:t>Understanding AI &amp; Analytics</a:t>
            </a:r>
          </a:p>
        </p:txBody>
      </p:sp>
      <p:sp>
        <p:nvSpPr>
          <p:cNvPr id="8" name="Content Placeholder 7">
            <a:extLst>
              <a:ext uri="{FF2B5EF4-FFF2-40B4-BE49-F238E27FC236}">
                <a16:creationId xmlns:a16="http://schemas.microsoft.com/office/drawing/2014/main" id="{261D71F0-9AD9-94D5-0428-39DFA0B7C83B}"/>
              </a:ext>
            </a:extLst>
          </p:cNvPr>
          <p:cNvSpPr>
            <a:spLocks noGrp="1"/>
          </p:cNvSpPr>
          <p:nvPr>
            <p:ph sz="quarter" idx="14"/>
          </p:nvPr>
        </p:nvSpPr>
        <p:spPr/>
        <p:txBody>
          <a:bodyPr>
            <a:normAutofit fontScale="85000" lnSpcReduction="10000"/>
          </a:bodyPr>
          <a:lstStyle/>
          <a:p>
            <a:pPr marL="0" indent="0">
              <a:buNone/>
            </a:pPr>
            <a:r>
              <a:rPr lang="en-US" b="1" dirty="0">
                <a:solidFill>
                  <a:srgbClr val="4A41C5"/>
                </a:solidFill>
              </a:rPr>
              <a:t>What is Analytics?</a:t>
            </a:r>
          </a:p>
          <a:p>
            <a:pPr marL="0" indent="0">
              <a:buNone/>
            </a:pPr>
            <a:r>
              <a:rPr lang="en-US" dirty="0"/>
              <a:t>Analytics refers to the process of collecting and analyzing data in order to draw insights and make data-driven decisions. </a:t>
            </a:r>
          </a:p>
          <a:p>
            <a:pPr marL="0" indent="0">
              <a:buNone/>
            </a:pPr>
            <a:endParaRPr lang="en-US" dirty="0"/>
          </a:p>
          <a:p>
            <a:pPr marL="0" indent="0">
              <a:buNone/>
            </a:pPr>
            <a:r>
              <a:rPr lang="en-US" b="1" dirty="0"/>
              <a:t>Example:</a:t>
            </a:r>
          </a:p>
          <a:p>
            <a:pPr marL="0" indent="0">
              <a:buNone/>
            </a:pPr>
            <a:r>
              <a:rPr lang="en-US" dirty="0">
                <a:solidFill>
                  <a:srgbClr val="4A41C5"/>
                </a:solidFill>
              </a:rPr>
              <a:t>What to analyze:</a:t>
            </a:r>
            <a:r>
              <a:rPr lang="en-US" dirty="0"/>
              <a:t> An example of analytics is using website traffic data to identify which pages on a website are the most popular. </a:t>
            </a:r>
          </a:p>
          <a:p>
            <a:pPr marL="0" indent="0">
              <a:buNone/>
            </a:pPr>
            <a:r>
              <a:rPr lang="en-US" dirty="0">
                <a:solidFill>
                  <a:srgbClr val="4A41C5"/>
                </a:solidFill>
              </a:rPr>
              <a:t>Outcome</a:t>
            </a:r>
            <a:r>
              <a:rPr lang="en-US" dirty="0"/>
              <a:t>: Website owner can gain insights into how visitors are interacting with their site. Which pages are visited more, what type of content, design attracts users.</a:t>
            </a:r>
          </a:p>
          <a:p>
            <a:pPr marL="0" indent="0">
              <a:buNone/>
            </a:pPr>
            <a:r>
              <a:rPr lang="en-US" dirty="0">
                <a:solidFill>
                  <a:srgbClr val="4A41C5"/>
                </a:solidFill>
              </a:rPr>
              <a:t>Impact</a:t>
            </a:r>
            <a:r>
              <a:rPr lang="en-US" dirty="0"/>
              <a:t>: Owner can use this information to make improvements to the user experience.</a:t>
            </a:r>
          </a:p>
        </p:txBody>
      </p:sp>
      <p:sp>
        <p:nvSpPr>
          <p:cNvPr id="3" name="Footer Placeholder 2">
            <a:extLst>
              <a:ext uri="{FF2B5EF4-FFF2-40B4-BE49-F238E27FC236}">
                <a16:creationId xmlns:a16="http://schemas.microsoft.com/office/drawing/2014/main" id="{9D22D534-93C8-CE26-EBEB-C08FDE8F172A}"/>
              </a:ext>
            </a:extLst>
          </p:cNvPr>
          <p:cNvSpPr>
            <a:spLocks noGrp="1"/>
          </p:cNvSpPr>
          <p:nvPr>
            <p:ph type="ftr" sz="quarter" idx="11"/>
          </p:nvPr>
        </p:nvSpPr>
        <p:spPr/>
        <p:txBody>
          <a:bodyPr/>
          <a:lstStyle/>
          <a:p>
            <a:pPr>
              <a:defRPr/>
            </a:pPr>
            <a:r>
              <a:rPr lang="en-US"/>
              <a:t>AI &amp; Data for Recruiters</a:t>
            </a:r>
            <a:endParaRPr lang="en-US" dirty="0"/>
          </a:p>
        </p:txBody>
      </p:sp>
      <p:sp>
        <p:nvSpPr>
          <p:cNvPr id="5" name="Date Placeholder 4">
            <a:extLst>
              <a:ext uri="{FF2B5EF4-FFF2-40B4-BE49-F238E27FC236}">
                <a16:creationId xmlns:a16="http://schemas.microsoft.com/office/drawing/2014/main" id="{4A7B7D50-D94D-5020-F73A-16B1760E5041}"/>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A6A49124-BA23-CB66-2520-16E0A6C5CD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23122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2192000" cy="6858000"/>
          </a:xfrm>
          <a:prstGeom prst="rect">
            <a:avLst/>
          </a:prstGeom>
          <a:solidFill>
            <a:srgbClr val="282C32"/>
          </a:solidFill>
          <a:ln/>
        </p:spPr>
        <p:txBody>
          <a:bodyPr/>
          <a:lstStyle/>
          <a:p>
            <a:endParaRPr lang="en-IN" sz="1500" dirty="0">
              <a:solidFill>
                <a:schemeClr val="bg1"/>
              </a:solidFill>
            </a:endParaRPr>
          </a:p>
        </p:txBody>
      </p:sp>
      <p:sp>
        <p:nvSpPr>
          <p:cNvPr id="4" name="Text 2"/>
          <p:cNvSpPr/>
          <p:nvPr/>
        </p:nvSpPr>
        <p:spPr>
          <a:xfrm>
            <a:off x="694332" y="731937"/>
            <a:ext cx="8883584" cy="578644"/>
          </a:xfrm>
          <a:prstGeom prst="rect">
            <a:avLst/>
          </a:prstGeom>
          <a:noFill/>
          <a:ln/>
        </p:spPr>
        <p:txBody>
          <a:bodyPr wrap="none" rtlCol="0" anchor="t"/>
          <a:lstStyle/>
          <a:p>
            <a:pPr>
              <a:lnSpc>
                <a:spcPts val="4556"/>
              </a:lnSpc>
            </a:pPr>
            <a:r>
              <a:rPr lang="en-US" sz="3645" b="1" dirty="0">
                <a:solidFill>
                  <a:schemeClr val="bg1"/>
                </a:solidFill>
                <a:latin typeface="Barlow" pitchFamily="34" charset="0"/>
                <a:ea typeface="Barlow" pitchFamily="34" charset="-122"/>
                <a:cs typeface="Barlow" pitchFamily="34" charset="-120"/>
              </a:rPr>
              <a:t>Create an adequate prompt</a:t>
            </a:r>
            <a:endParaRPr lang="en-US" sz="3645" dirty="0">
              <a:solidFill>
                <a:schemeClr val="bg1"/>
              </a:solidFill>
            </a:endParaRPr>
          </a:p>
        </p:txBody>
      </p:sp>
      <p:sp>
        <p:nvSpPr>
          <p:cNvPr id="7" name="Text 5"/>
          <p:cNvSpPr/>
          <p:nvPr/>
        </p:nvSpPr>
        <p:spPr>
          <a:xfrm>
            <a:off x="694333" y="2042518"/>
            <a:ext cx="8318463" cy="3411073"/>
          </a:xfrm>
          <a:prstGeom prst="rect">
            <a:avLst/>
          </a:prstGeom>
          <a:noFill/>
          <a:ln/>
        </p:spPr>
        <p:txBody>
          <a:bodyPr wrap="none" rtlCol="0" anchor="t"/>
          <a:lstStyle/>
          <a:p>
            <a:pPr algn="l">
              <a:buFont typeface="+mj-lt"/>
              <a:buAutoNum type="arabicPeriod"/>
            </a:pPr>
            <a:endParaRPr lang="en-US" sz="917"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0622583" y="0"/>
            <a:ext cx="1569417" cy="6858000"/>
          </a:xfrm>
          <a:prstGeom prst="rect">
            <a:avLst/>
          </a:prstGeom>
        </p:spPr>
      </p:pic>
      <p:graphicFrame>
        <p:nvGraphicFramePr>
          <p:cNvPr id="3" name="Content Placeholder 2">
            <a:extLst>
              <a:ext uri="{FF2B5EF4-FFF2-40B4-BE49-F238E27FC236}">
                <a16:creationId xmlns:a16="http://schemas.microsoft.com/office/drawing/2014/main" id="{A96B9ED2-D06F-CE11-6E1A-AE37B05E78FD}"/>
              </a:ext>
            </a:extLst>
          </p:cNvPr>
          <p:cNvGraphicFramePr>
            <a:graphicFrameLocks/>
          </p:cNvGraphicFramePr>
          <p:nvPr/>
        </p:nvGraphicFramePr>
        <p:xfrm>
          <a:off x="698500" y="1521354"/>
          <a:ext cx="9683750" cy="46047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1200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2192000" cy="6858000"/>
          </a:xfrm>
          <a:prstGeom prst="rect">
            <a:avLst/>
          </a:prstGeom>
          <a:solidFill>
            <a:srgbClr val="282C32"/>
          </a:solidFill>
          <a:ln/>
        </p:spPr>
        <p:txBody>
          <a:bodyPr/>
          <a:lstStyle/>
          <a:p>
            <a:endParaRPr lang="en-IN" sz="1500" dirty="0">
              <a:solidFill>
                <a:schemeClr val="bg1"/>
              </a:solidFill>
            </a:endParaRPr>
          </a:p>
        </p:txBody>
      </p:sp>
      <p:sp>
        <p:nvSpPr>
          <p:cNvPr id="4" name="Text 2"/>
          <p:cNvSpPr/>
          <p:nvPr/>
        </p:nvSpPr>
        <p:spPr>
          <a:xfrm>
            <a:off x="694332" y="731937"/>
            <a:ext cx="8883584" cy="578644"/>
          </a:xfrm>
          <a:prstGeom prst="rect">
            <a:avLst/>
          </a:prstGeom>
          <a:noFill/>
          <a:ln/>
        </p:spPr>
        <p:txBody>
          <a:bodyPr wrap="none" rtlCol="0" anchor="t"/>
          <a:lstStyle/>
          <a:p>
            <a:pPr>
              <a:lnSpc>
                <a:spcPts val="4556"/>
              </a:lnSpc>
            </a:pPr>
            <a:r>
              <a:rPr lang="en-US" sz="3645" b="1" dirty="0">
                <a:solidFill>
                  <a:schemeClr val="bg1"/>
                </a:solidFill>
                <a:latin typeface="Barlow" pitchFamily="34" charset="0"/>
                <a:ea typeface="Barlow" pitchFamily="34" charset="-122"/>
                <a:cs typeface="Barlow" pitchFamily="34" charset="-120"/>
              </a:rPr>
              <a:t>Iterate &amp; Evaluate</a:t>
            </a:r>
            <a:endParaRPr lang="en-US" sz="3645" dirty="0">
              <a:solidFill>
                <a:schemeClr val="bg1"/>
              </a:solidFill>
            </a:endParaRPr>
          </a:p>
        </p:txBody>
      </p:sp>
      <p:sp>
        <p:nvSpPr>
          <p:cNvPr id="7" name="Text 5"/>
          <p:cNvSpPr/>
          <p:nvPr/>
        </p:nvSpPr>
        <p:spPr>
          <a:xfrm>
            <a:off x="694333" y="2042518"/>
            <a:ext cx="8318463" cy="3411073"/>
          </a:xfrm>
          <a:prstGeom prst="rect">
            <a:avLst/>
          </a:prstGeom>
          <a:noFill/>
          <a:ln/>
        </p:spPr>
        <p:txBody>
          <a:bodyPr wrap="none" rtlCol="0" anchor="t"/>
          <a:lstStyle/>
          <a:p>
            <a:pPr algn="l">
              <a:buFont typeface="+mj-lt"/>
              <a:buAutoNum type="arabicPeriod"/>
            </a:pPr>
            <a:endParaRPr lang="en-US" sz="917"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0622583" y="0"/>
            <a:ext cx="1569417" cy="6858000"/>
          </a:xfrm>
          <a:prstGeom prst="rect">
            <a:avLst/>
          </a:prstGeom>
        </p:spPr>
      </p:pic>
      <p:graphicFrame>
        <p:nvGraphicFramePr>
          <p:cNvPr id="8" name="Content Placeholder 2">
            <a:extLst>
              <a:ext uri="{FF2B5EF4-FFF2-40B4-BE49-F238E27FC236}">
                <a16:creationId xmlns:a16="http://schemas.microsoft.com/office/drawing/2014/main" id="{7A818777-508E-7A7E-7BE0-9ECEB21FF149}"/>
              </a:ext>
            </a:extLst>
          </p:cNvPr>
          <p:cNvGraphicFramePr>
            <a:graphicFrameLocks/>
          </p:cNvGraphicFramePr>
          <p:nvPr/>
        </p:nvGraphicFramePr>
        <p:xfrm>
          <a:off x="698500" y="1521354"/>
          <a:ext cx="9599083" cy="4818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200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txBody>
          <a:bodyPr/>
          <a:lstStyle/>
          <a:p>
            <a:endParaRPr lang="en-IN" sz="1500"/>
          </a:p>
        </p:txBody>
      </p:sp>
      <p:sp>
        <p:nvSpPr>
          <p:cNvPr id="3" name="Shape 1"/>
          <p:cNvSpPr/>
          <p:nvPr/>
        </p:nvSpPr>
        <p:spPr>
          <a:xfrm>
            <a:off x="0" y="0"/>
            <a:ext cx="12192000" cy="6858000"/>
          </a:xfrm>
          <a:prstGeom prst="rect">
            <a:avLst/>
          </a:prstGeom>
          <a:solidFill>
            <a:srgbClr val="282C32"/>
          </a:solidFill>
          <a:ln/>
        </p:spPr>
        <p:txBody>
          <a:bodyPr/>
          <a:lstStyle/>
          <a:p>
            <a:endParaRPr lang="en-IN" sz="1500"/>
          </a:p>
        </p:txBody>
      </p:sp>
      <p:sp>
        <p:nvSpPr>
          <p:cNvPr id="4" name="Text 2"/>
          <p:cNvSpPr/>
          <p:nvPr/>
        </p:nvSpPr>
        <p:spPr>
          <a:xfrm>
            <a:off x="694333" y="590749"/>
            <a:ext cx="6231334" cy="1157288"/>
          </a:xfrm>
          <a:prstGeom prst="rect">
            <a:avLst/>
          </a:prstGeom>
          <a:noFill/>
          <a:ln/>
        </p:spPr>
        <p:txBody>
          <a:bodyPr wrap="square" rtlCol="0" anchor="t"/>
          <a:lstStyle/>
          <a:p>
            <a:pPr>
              <a:lnSpc>
                <a:spcPts val="4556"/>
              </a:lnSpc>
            </a:pPr>
            <a:r>
              <a:rPr lang="en-US" sz="3645" b="1" dirty="0">
                <a:solidFill>
                  <a:srgbClr val="60A9FF"/>
                </a:solidFill>
                <a:latin typeface="Barlow" pitchFamily="34" charset="0"/>
                <a:ea typeface="Barlow" pitchFamily="34" charset="-122"/>
                <a:cs typeface="Barlow" pitchFamily="34" charset="-120"/>
              </a:rPr>
              <a:t>Best practices for prompt engineering</a:t>
            </a:r>
            <a:endParaRPr lang="en-US" sz="3645" dirty="0"/>
          </a:p>
        </p:txBody>
      </p:sp>
      <p:sp>
        <p:nvSpPr>
          <p:cNvPr id="5" name="Shape 3"/>
          <p:cNvSpPr/>
          <p:nvPr/>
        </p:nvSpPr>
        <p:spPr>
          <a:xfrm>
            <a:off x="694333" y="2170411"/>
            <a:ext cx="416619" cy="416619"/>
          </a:xfrm>
          <a:prstGeom prst="roundRect">
            <a:avLst>
              <a:gd name="adj" fmla="val 26667"/>
            </a:avLst>
          </a:prstGeom>
          <a:solidFill>
            <a:srgbClr val="282C32"/>
          </a:solidFill>
          <a:ln/>
        </p:spPr>
        <p:txBody>
          <a:bodyPr/>
          <a:lstStyle/>
          <a:p>
            <a:endParaRPr lang="en-IN" sz="1500"/>
          </a:p>
        </p:txBody>
      </p:sp>
      <p:sp>
        <p:nvSpPr>
          <p:cNvPr id="6" name="Text 4"/>
          <p:cNvSpPr/>
          <p:nvPr/>
        </p:nvSpPr>
        <p:spPr>
          <a:xfrm>
            <a:off x="854968" y="2205137"/>
            <a:ext cx="95250" cy="347068"/>
          </a:xfrm>
          <a:prstGeom prst="rect">
            <a:avLst/>
          </a:prstGeom>
          <a:noFill/>
          <a:ln/>
        </p:spPr>
        <p:txBody>
          <a:bodyPr wrap="none" rtlCol="0" anchor="t"/>
          <a:lstStyle/>
          <a:p>
            <a:pPr algn="ctr">
              <a:lnSpc>
                <a:spcPts val="2734"/>
              </a:lnSpc>
            </a:pPr>
            <a:r>
              <a:rPr lang="en-US" sz="2187" b="1" dirty="0">
                <a:solidFill>
                  <a:srgbClr val="60A9FF"/>
                </a:solidFill>
                <a:latin typeface="Barlow" pitchFamily="34" charset="0"/>
                <a:ea typeface="Barlow" pitchFamily="34" charset="-122"/>
                <a:cs typeface="Barlow" pitchFamily="34" charset="-120"/>
              </a:rPr>
              <a:t>1</a:t>
            </a:r>
            <a:endParaRPr lang="en-US" sz="2187" dirty="0"/>
          </a:p>
        </p:txBody>
      </p:sp>
      <p:sp>
        <p:nvSpPr>
          <p:cNvPr id="7" name="Text 5"/>
          <p:cNvSpPr/>
          <p:nvPr/>
        </p:nvSpPr>
        <p:spPr>
          <a:xfrm>
            <a:off x="1296094" y="2234009"/>
            <a:ext cx="2368550" cy="302022"/>
          </a:xfrm>
          <a:prstGeom prst="rect">
            <a:avLst/>
          </a:prstGeom>
          <a:noFill/>
          <a:ln/>
        </p:spPr>
        <p:txBody>
          <a:bodyPr wrap="none" rtlCol="0" anchor="t"/>
          <a:lstStyle/>
          <a:p>
            <a:pPr>
              <a:lnSpc>
                <a:spcPts val="2278"/>
              </a:lnSpc>
            </a:pPr>
            <a:r>
              <a:rPr lang="en-US" sz="1822" b="1" dirty="0">
                <a:solidFill>
                  <a:srgbClr val="60A9FF"/>
                </a:solidFill>
                <a:latin typeface="Barlow" pitchFamily="34" charset="0"/>
                <a:ea typeface="Barlow" pitchFamily="34" charset="-122"/>
                <a:cs typeface="Barlow" pitchFamily="34" charset="-120"/>
              </a:rPr>
              <a:t>Clarity &amp; Specificity </a:t>
            </a:r>
            <a:r>
              <a:rPr lang="en-US" sz="1822" b="1" dirty="0">
                <a:solidFill>
                  <a:srgbClr val="000000"/>
                </a:solidFill>
                <a:latin typeface="Barlow" pitchFamily="34" charset="0"/>
                <a:ea typeface="Barlow" pitchFamily="34" charset="-122"/>
                <a:cs typeface="Barlow" pitchFamily="34" charset="-120"/>
              </a:rPr>
              <a:t>✍️</a:t>
            </a:r>
            <a:endParaRPr lang="en-US" sz="1822" dirty="0"/>
          </a:p>
        </p:txBody>
      </p:sp>
      <p:sp>
        <p:nvSpPr>
          <p:cNvPr id="8" name="Text 6"/>
          <p:cNvSpPr/>
          <p:nvPr/>
        </p:nvSpPr>
        <p:spPr>
          <a:xfrm>
            <a:off x="1296095" y="2721174"/>
            <a:ext cx="2421334" cy="1777008"/>
          </a:xfrm>
          <a:prstGeom prst="rect">
            <a:avLst/>
          </a:prstGeom>
          <a:noFill/>
          <a:ln/>
        </p:spPr>
        <p:txBody>
          <a:bodyPr wrap="square" rtlCol="0" anchor="t"/>
          <a:lstStyle/>
          <a:p>
            <a:pPr>
              <a:lnSpc>
                <a:spcPts val="2332"/>
              </a:lnSpc>
            </a:pPr>
            <a:r>
              <a:rPr lang="en-US" sz="1458" dirty="0">
                <a:solidFill>
                  <a:srgbClr val="EEEFF5"/>
                </a:solidFill>
                <a:latin typeface="Montserrat" pitchFamily="34" charset="0"/>
                <a:ea typeface="Montserrat" pitchFamily="34" charset="-122"/>
                <a:cs typeface="Montserrat" pitchFamily="34" charset="-120"/>
              </a:rPr>
              <a:t>The prompts should be clear and provide specific instructions to steer the generative AI model towards the desired output.</a:t>
            </a:r>
            <a:endParaRPr lang="en-US" sz="1458" dirty="0"/>
          </a:p>
        </p:txBody>
      </p:sp>
      <p:sp>
        <p:nvSpPr>
          <p:cNvPr id="9" name="Shape 7"/>
          <p:cNvSpPr/>
          <p:nvPr/>
        </p:nvSpPr>
        <p:spPr>
          <a:xfrm>
            <a:off x="3902571" y="2170411"/>
            <a:ext cx="416619" cy="416619"/>
          </a:xfrm>
          <a:prstGeom prst="roundRect">
            <a:avLst>
              <a:gd name="adj" fmla="val 26667"/>
            </a:avLst>
          </a:prstGeom>
          <a:solidFill>
            <a:srgbClr val="282C32"/>
          </a:solidFill>
          <a:ln/>
        </p:spPr>
        <p:txBody>
          <a:bodyPr/>
          <a:lstStyle/>
          <a:p>
            <a:endParaRPr lang="en-IN" sz="1500"/>
          </a:p>
        </p:txBody>
      </p:sp>
      <p:sp>
        <p:nvSpPr>
          <p:cNvPr id="10" name="Text 8"/>
          <p:cNvSpPr/>
          <p:nvPr/>
        </p:nvSpPr>
        <p:spPr>
          <a:xfrm>
            <a:off x="4034631" y="2205137"/>
            <a:ext cx="152400" cy="347068"/>
          </a:xfrm>
          <a:prstGeom prst="rect">
            <a:avLst/>
          </a:prstGeom>
          <a:noFill/>
          <a:ln/>
        </p:spPr>
        <p:txBody>
          <a:bodyPr wrap="none" rtlCol="0" anchor="t"/>
          <a:lstStyle/>
          <a:p>
            <a:pPr algn="ctr">
              <a:lnSpc>
                <a:spcPts val="2734"/>
              </a:lnSpc>
            </a:pPr>
            <a:r>
              <a:rPr lang="en-US" sz="2187" b="1" dirty="0">
                <a:solidFill>
                  <a:srgbClr val="60A9FF"/>
                </a:solidFill>
                <a:latin typeface="Barlow" pitchFamily="34" charset="0"/>
                <a:ea typeface="Barlow" pitchFamily="34" charset="-122"/>
                <a:cs typeface="Barlow" pitchFamily="34" charset="-120"/>
              </a:rPr>
              <a:t>2</a:t>
            </a:r>
            <a:endParaRPr lang="en-US" sz="2187" dirty="0"/>
          </a:p>
        </p:txBody>
      </p:sp>
      <p:sp>
        <p:nvSpPr>
          <p:cNvPr id="11" name="Text 9"/>
          <p:cNvSpPr/>
          <p:nvPr/>
        </p:nvSpPr>
        <p:spPr>
          <a:xfrm>
            <a:off x="4504333" y="2234009"/>
            <a:ext cx="2152650" cy="302022"/>
          </a:xfrm>
          <a:prstGeom prst="rect">
            <a:avLst/>
          </a:prstGeom>
          <a:noFill/>
          <a:ln/>
        </p:spPr>
        <p:txBody>
          <a:bodyPr wrap="none" rtlCol="0" anchor="t"/>
          <a:lstStyle/>
          <a:p>
            <a:pPr>
              <a:lnSpc>
                <a:spcPts val="2278"/>
              </a:lnSpc>
            </a:pPr>
            <a:r>
              <a:rPr lang="en-US" sz="1822" b="1" dirty="0">
                <a:solidFill>
                  <a:srgbClr val="60A9FF"/>
                </a:solidFill>
                <a:latin typeface="Barlow" pitchFamily="34" charset="0"/>
                <a:ea typeface="Barlow" pitchFamily="34" charset="-122"/>
                <a:cs typeface="Barlow" pitchFamily="34" charset="-120"/>
              </a:rPr>
              <a:t>Diverse Examples </a:t>
            </a:r>
            <a:r>
              <a:rPr lang="en-US" sz="1822" b="1" dirty="0">
                <a:solidFill>
                  <a:srgbClr val="000000"/>
                </a:solidFill>
                <a:latin typeface="Barlow" pitchFamily="34" charset="0"/>
                <a:ea typeface="Barlow" pitchFamily="34" charset="-122"/>
                <a:cs typeface="Barlow" pitchFamily="34" charset="-120"/>
              </a:rPr>
              <a:t>🌈</a:t>
            </a:r>
            <a:endParaRPr lang="en-US" sz="1822" dirty="0"/>
          </a:p>
        </p:txBody>
      </p:sp>
      <p:sp>
        <p:nvSpPr>
          <p:cNvPr id="12" name="Text 10"/>
          <p:cNvSpPr/>
          <p:nvPr/>
        </p:nvSpPr>
        <p:spPr>
          <a:xfrm>
            <a:off x="4504333" y="2721173"/>
            <a:ext cx="2421334" cy="1480840"/>
          </a:xfrm>
          <a:prstGeom prst="rect">
            <a:avLst/>
          </a:prstGeom>
          <a:noFill/>
          <a:ln/>
        </p:spPr>
        <p:txBody>
          <a:bodyPr wrap="square" rtlCol="0" anchor="t"/>
          <a:lstStyle/>
          <a:p>
            <a:pPr>
              <a:lnSpc>
                <a:spcPts val="2332"/>
              </a:lnSpc>
            </a:pPr>
            <a:r>
              <a:rPr lang="en-US" sz="1458" dirty="0">
                <a:solidFill>
                  <a:srgbClr val="EEEFF5"/>
                </a:solidFill>
                <a:latin typeface="Montserrat" pitchFamily="34" charset="0"/>
                <a:ea typeface="Montserrat" pitchFamily="34" charset="-122"/>
                <a:cs typeface="Montserrat" pitchFamily="34" charset="-120"/>
              </a:rPr>
              <a:t>Providing a variety of relevant examples helps the model understand the task and potential variations in the output.</a:t>
            </a:r>
            <a:endParaRPr lang="en-US" sz="1458" dirty="0"/>
          </a:p>
        </p:txBody>
      </p:sp>
      <p:sp>
        <p:nvSpPr>
          <p:cNvPr id="13" name="Shape 11"/>
          <p:cNvSpPr/>
          <p:nvPr/>
        </p:nvSpPr>
        <p:spPr>
          <a:xfrm>
            <a:off x="694333" y="4827985"/>
            <a:ext cx="416619" cy="416619"/>
          </a:xfrm>
          <a:prstGeom prst="roundRect">
            <a:avLst>
              <a:gd name="adj" fmla="val 26667"/>
            </a:avLst>
          </a:prstGeom>
          <a:solidFill>
            <a:srgbClr val="282C32"/>
          </a:solidFill>
          <a:ln/>
        </p:spPr>
        <p:txBody>
          <a:bodyPr/>
          <a:lstStyle/>
          <a:p>
            <a:endParaRPr lang="en-IN" sz="1500"/>
          </a:p>
        </p:txBody>
      </p:sp>
      <p:sp>
        <p:nvSpPr>
          <p:cNvPr id="14" name="Text 12"/>
          <p:cNvSpPr/>
          <p:nvPr/>
        </p:nvSpPr>
        <p:spPr>
          <a:xfrm>
            <a:off x="826393" y="4862711"/>
            <a:ext cx="152400" cy="347068"/>
          </a:xfrm>
          <a:prstGeom prst="rect">
            <a:avLst/>
          </a:prstGeom>
          <a:noFill/>
          <a:ln/>
        </p:spPr>
        <p:txBody>
          <a:bodyPr wrap="none" rtlCol="0" anchor="t"/>
          <a:lstStyle/>
          <a:p>
            <a:pPr algn="ctr">
              <a:lnSpc>
                <a:spcPts val="2734"/>
              </a:lnSpc>
            </a:pPr>
            <a:r>
              <a:rPr lang="en-US" sz="2187" b="1" dirty="0">
                <a:solidFill>
                  <a:srgbClr val="60A9FF"/>
                </a:solidFill>
                <a:latin typeface="Barlow" pitchFamily="34" charset="0"/>
                <a:ea typeface="Barlow" pitchFamily="34" charset="-122"/>
                <a:cs typeface="Barlow" pitchFamily="34" charset="-120"/>
              </a:rPr>
              <a:t>3</a:t>
            </a:r>
            <a:endParaRPr lang="en-US" sz="2187" dirty="0"/>
          </a:p>
        </p:txBody>
      </p:sp>
      <p:sp>
        <p:nvSpPr>
          <p:cNvPr id="15" name="Text 13"/>
          <p:cNvSpPr/>
          <p:nvPr/>
        </p:nvSpPr>
        <p:spPr>
          <a:xfrm>
            <a:off x="1296094" y="4891583"/>
            <a:ext cx="2089150" cy="302022"/>
          </a:xfrm>
          <a:prstGeom prst="rect">
            <a:avLst/>
          </a:prstGeom>
          <a:noFill/>
          <a:ln/>
        </p:spPr>
        <p:txBody>
          <a:bodyPr wrap="none" rtlCol="0" anchor="t"/>
          <a:lstStyle/>
          <a:p>
            <a:pPr>
              <a:lnSpc>
                <a:spcPts val="2278"/>
              </a:lnSpc>
            </a:pPr>
            <a:r>
              <a:rPr lang="en-US" sz="1822" b="1" dirty="0">
                <a:solidFill>
                  <a:srgbClr val="60A9FF"/>
                </a:solidFill>
                <a:latin typeface="Barlow" pitchFamily="34" charset="0"/>
                <a:ea typeface="Barlow" pitchFamily="34" charset="-122"/>
                <a:cs typeface="Barlow" pitchFamily="34" charset="-120"/>
              </a:rPr>
              <a:t>Iterative Process </a:t>
            </a:r>
            <a:r>
              <a:rPr lang="en-US" sz="1822" b="1" dirty="0">
                <a:solidFill>
                  <a:srgbClr val="000000"/>
                </a:solidFill>
                <a:latin typeface="Barlow" pitchFamily="34" charset="0"/>
                <a:ea typeface="Barlow" pitchFamily="34" charset="-122"/>
                <a:cs typeface="Barlow" pitchFamily="34" charset="-120"/>
              </a:rPr>
              <a:t>♾️</a:t>
            </a:r>
            <a:endParaRPr lang="en-US" sz="1822" dirty="0"/>
          </a:p>
        </p:txBody>
      </p:sp>
      <p:sp>
        <p:nvSpPr>
          <p:cNvPr id="16" name="Text 14"/>
          <p:cNvSpPr/>
          <p:nvPr/>
        </p:nvSpPr>
        <p:spPr>
          <a:xfrm>
            <a:off x="1296094" y="5378748"/>
            <a:ext cx="5629573" cy="888504"/>
          </a:xfrm>
          <a:prstGeom prst="rect">
            <a:avLst/>
          </a:prstGeom>
          <a:noFill/>
          <a:ln/>
        </p:spPr>
        <p:txBody>
          <a:bodyPr wrap="square" rtlCol="0" anchor="t"/>
          <a:lstStyle/>
          <a:p>
            <a:pPr>
              <a:lnSpc>
                <a:spcPts val="2332"/>
              </a:lnSpc>
            </a:pPr>
            <a:r>
              <a:rPr lang="en-US" sz="1458" dirty="0">
                <a:solidFill>
                  <a:srgbClr val="EEEFF5"/>
                </a:solidFill>
                <a:latin typeface="Montserrat" pitchFamily="34" charset="0"/>
                <a:ea typeface="Montserrat" pitchFamily="34" charset="-122"/>
                <a:cs typeface="Montserrat" pitchFamily="34" charset="-120"/>
              </a:rPr>
              <a:t>Iteratively refining the prompts and evaluating the generated outputs are essential steps in optimizing the generative AI models.</a:t>
            </a:r>
            <a:endParaRPr lang="en-US" sz="1458" dirty="0"/>
          </a:p>
        </p:txBody>
      </p:sp>
      <p:pic>
        <p:nvPicPr>
          <p:cNvPr id="17" name="Image 0" descr="preencoded.png"/>
          <p:cNvPicPr>
            <a:picLocks noChangeAspect="1"/>
          </p:cNvPicPr>
          <p:nvPr/>
        </p:nvPicPr>
        <p:blipFill>
          <a:blip r:embed="rId3"/>
          <a:stretch>
            <a:fillRect/>
          </a:stretch>
        </p:blipFill>
        <p:spPr>
          <a:xfrm>
            <a:off x="7620000" y="0"/>
            <a:ext cx="4572000" cy="6858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7485639-14D6-379B-6BF6-D1EBB8398C8B}"/>
              </a:ext>
            </a:extLst>
          </p:cNvPr>
          <p:cNvSpPr>
            <a:spLocks noGrp="1"/>
          </p:cNvSpPr>
          <p:nvPr>
            <p:ph type="ctrTitle"/>
          </p:nvPr>
        </p:nvSpPr>
        <p:spPr/>
        <p:txBody>
          <a:bodyPr/>
          <a:lstStyle/>
          <a:p>
            <a:r>
              <a:rPr lang="en-IN" dirty="0"/>
              <a:t>Demo</a:t>
            </a:r>
          </a:p>
        </p:txBody>
      </p:sp>
      <p:sp>
        <p:nvSpPr>
          <p:cNvPr id="13" name="Subtitle 12">
            <a:extLst>
              <a:ext uri="{FF2B5EF4-FFF2-40B4-BE49-F238E27FC236}">
                <a16:creationId xmlns:a16="http://schemas.microsoft.com/office/drawing/2014/main" id="{FB2A9E42-9C50-7242-9FDE-4F00578CF416}"/>
              </a:ext>
            </a:extLst>
          </p:cNvPr>
          <p:cNvSpPr>
            <a:spLocks noGrp="1"/>
          </p:cNvSpPr>
          <p:nvPr>
            <p:ph type="subTitle" idx="1"/>
          </p:nvPr>
        </p:nvSpPr>
        <p:spPr/>
        <p:txBody>
          <a:bodyPr/>
          <a:lstStyle/>
          <a:p>
            <a:r>
              <a:rPr lang="en-IN" dirty="0" err="1"/>
              <a:t>openAI</a:t>
            </a:r>
            <a:r>
              <a:rPr lang="en-IN" dirty="0"/>
              <a:t> Applications</a:t>
            </a:r>
          </a:p>
        </p:txBody>
      </p:sp>
      <p:sp>
        <p:nvSpPr>
          <p:cNvPr id="4" name="Footer Placeholder 3">
            <a:extLst>
              <a:ext uri="{FF2B5EF4-FFF2-40B4-BE49-F238E27FC236}">
                <a16:creationId xmlns:a16="http://schemas.microsoft.com/office/drawing/2014/main" id="{CAA00C9A-FCBB-D53A-5CB0-41AAAABC5BAA}"/>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5" name="Date Placeholder 4">
            <a:extLst>
              <a:ext uri="{FF2B5EF4-FFF2-40B4-BE49-F238E27FC236}">
                <a16:creationId xmlns:a16="http://schemas.microsoft.com/office/drawing/2014/main" id="{576B5FAD-F3B2-345E-4644-472BFDC02732}"/>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5B2BCAA1-75B1-698C-4CD1-5F25D627CC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9" name="Picture Placeholder 15">
            <a:extLst>
              <a:ext uri="{FF2B5EF4-FFF2-40B4-BE49-F238E27FC236}">
                <a16:creationId xmlns:a16="http://schemas.microsoft.com/office/drawing/2014/main" id="{AD8586DB-150E-41D0-FDDA-F1C92BF02DF7}"/>
              </a:ext>
            </a:extLst>
          </p:cNvPr>
          <p:cNvSpPr txBox="1">
            <a:spLocks/>
          </p:cNvSpPr>
          <p:nvPr/>
        </p:nvSpPr>
        <p:spPr>
          <a:xfrm>
            <a:off x="7101671" y="4533900"/>
            <a:ext cx="5105402" cy="232410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2236243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762A-7390-3660-EA34-91EFA701FC84}"/>
              </a:ext>
            </a:extLst>
          </p:cNvPr>
          <p:cNvSpPr>
            <a:spLocks noGrp="1"/>
          </p:cNvSpPr>
          <p:nvPr>
            <p:ph type="ctrTitle"/>
          </p:nvPr>
        </p:nvSpPr>
        <p:spPr/>
        <p:txBody>
          <a:bodyPr>
            <a:noAutofit/>
          </a:bodyPr>
          <a:lstStyle/>
          <a:p>
            <a:r>
              <a:rPr lang="en-US" sz="3600" dirty="0"/>
              <a:t>Writing Prompts for Automating the Generation of Detailed Job Descriptions</a:t>
            </a:r>
            <a:endParaRPr lang="en-IN" sz="3600" dirty="0"/>
          </a:p>
        </p:txBody>
      </p:sp>
      <p:sp>
        <p:nvSpPr>
          <p:cNvPr id="3" name="Subtitle 2">
            <a:extLst>
              <a:ext uri="{FF2B5EF4-FFF2-40B4-BE49-F238E27FC236}">
                <a16:creationId xmlns:a16="http://schemas.microsoft.com/office/drawing/2014/main" id="{C7E7439C-AFC6-EE6A-7AF1-2DFD878AC01F}"/>
              </a:ext>
            </a:extLst>
          </p:cNvPr>
          <p:cNvSpPr>
            <a:spLocks noGrp="1"/>
          </p:cNvSpPr>
          <p:nvPr>
            <p:ph type="subTitle" idx="1"/>
          </p:nvPr>
        </p:nvSpPr>
        <p:spPr/>
        <p:txBody>
          <a:bodyPr/>
          <a:lstStyle/>
          <a:p>
            <a:endParaRPr lang="en-IN"/>
          </a:p>
        </p:txBody>
      </p:sp>
      <p:sp>
        <p:nvSpPr>
          <p:cNvPr id="4" name="Picture Placeholder 3">
            <a:extLst>
              <a:ext uri="{FF2B5EF4-FFF2-40B4-BE49-F238E27FC236}">
                <a16:creationId xmlns:a16="http://schemas.microsoft.com/office/drawing/2014/main" id="{E526F1DF-4E8E-796C-998F-3A71BF333E70}"/>
              </a:ext>
            </a:extLst>
          </p:cNvPr>
          <p:cNvSpPr>
            <a:spLocks noGrp="1"/>
          </p:cNvSpPr>
          <p:nvPr>
            <p:ph type="pic" sz="quarter" idx="14"/>
          </p:nvPr>
        </p:nvSpPr>
        <p:spPr/>
        <p:txBody>
          <a:bodyPr>
            <a:normAutofit/>
          </a:bodyPr>
          <a:lstStyle/>
          <a:p>
            <a:pPr algn="l"/>
            <a:r>
              <a:rPr lang="en-US" sz="1800" b="0" i="0" dirty="0">
                <a:effectLst/>
                <a:latin typeface="+mj-lt"/>
              </a:rPr>
              <a:t>Objective:</a:t>
            </a:r>
          </a:p>
          <a:p>
            <a:pPr algn="l"/>
            <a:r>
              <a:rPr lang="en-US" sz="1800" b="0" i="0" dirty="0">
                <a:solidFill>
                  <a:srgbClr val="374151"/>
                </a:solidFill>
                <a:effectLst/>
                <a:latin typeface="+mj-lt"/>
              </a:rPr>
              <a:t>The objective of this task is to design a series of prompts that can be fed into a language model like GPT-4, in order to automate the generation of detailed job descriptions based on the provided designation and specifications.</a:t>
            </a:r>
          </a:p>
          <a:p>
            <a:endParaRPr lang="en-IN" sz="1800" dirty="0">
              <a:latin typeface="+mj-lt"/>
            </a:endParaRPr>
          </a:p>
        </p:txBody>
      </p:sp>
      <p:sp>
        <p:nvSpPr>
          <p:cNvPr id="5" name="Footer Placeholder 4">
            <a:extLst>
              <a:ext uri="{FF2B5EF4-FFF2-40B4-BE49-F238E27FC236}">
                <a16:creationId xmlns:a16="http://schemas.microsoft.com/office/drawing/2014/main" id="{2458DA58-CE62-3DEF-0E32-7097B9F4B142}"/>
              </a:ext>
            </a:extLst>
          </p:cNvPr>
          <p:cNvSpPr>
            <a:spLocks noGrp="1"/>
          </p:cNvSpPr>
          <p:nvPr>
            <p:ph type="ftr" sz="quarter" idx="11"/>
          </p:nvPr>
        </p:nvSpPr>
        <p:spPr/>
        <p:txBody>
          <a:bodyPr/>
          <a:lstStyle/>
          <a:p>
            <a:pPr>
              <a:defRPr/>
            </a:pPr>
            <a:r>
              <a:rPr lang="en-US">
                <a:effectLst>
                  <a:outerShdw blurRad="38100" dist="38100" dir="2700000" algn="tl">
                    <a:srgbClr val="000000">
                      <a:alpha val="43137"/>
                    </a:srgbClr>
                  </a:outerShdw>
                </a:effectLst>
              </a:rPr>
              <a:t>AI &amp; Data for Recruiters</a:t>
            </a:r>
            <a:endParaRPr lang="en-US" dirty="0">
              <a:effectLst>
                <a:outerShdw blurRad="38100" dist="38100" dir="2700000" algn="tl">
                  <a:srgbClr val="000000">
                    <a:alpha val="43137"/>
                  </a:srgbClr>
                </a:outerShdw>
              </a:effectLst>
            </a:endParaRPr>
          </a:p>
        </p:txBody>
      </p:sp>
      <p:sp>
        <p:nvSpPr>
          <p:cNvPr id="6" name="Picture Placeholder 5">
            <a:extLst>
              <a:ext uri="{FF2B5EF4-FFF2-40B4-BE49-F238E27FC236}">
                <a16:creationId xmlns:a16="http://schemas.microsoft.com/office/drawing/2014/main" id="{36AFA744-6CAE-B3D6-D7CC-6E834F31654B}"/>
              </a:ext>
            </a:extLst>
          </p:cNvPr>
          <p:cNvSpPr>
            <a:spLocks noGrp="1"/>
          </p:cNvSpPr>
          <p:nvPr>
            <p:ph type="pic" sz="quarter" idx="13"/>
          </p:nvPr>
        </p:nvSpPr>
        <p:spPr>
          <a:xfrm>
            <a:off x="7086600" y="-1"/>
            <a:ext cx="5105400" cy="6415873"/>
          </a:xfrm>
        </p:spPr>
        <p:txBody>
          <a:bodyPr>
            <a:normAutofit lnSpcReduction="10000"/>
          </a:bodyPr>
          <a:lstStyle/>
          <a:p>
            <a:pPr algn="l"/>
            <a:r>
              <a:rPr lang="en-US" sz="1600" b="0" i="0" dirty="0">
                <a:effectLst/>
                <a:latin typeface="+mj-lt"/>
              </a:rPr>
              <a:t>Instructions:</a:t>
            </a:r>
          </a:p>
          <a:p>
            <a:pPr algn="l">
              <a:buFont typeface="+mj-lt"/>
              <a:buAutoNum type="arabicPeriod"/>
            </a:pPr>
            <a:r>
              <a:rPr lang="en-US" sz="1600" b="1" i="0" dirty="0">
                <a:solidFill>
                  <a:srgbClr val="374151"/>
                </a:solidFill>
                <a:effectLst/>
                <a:latin typeface="+mj-lt"/>
              </a:rPr>
              <a:t>Standardize</a:t>
            </a:r>
            <a:r>
              <a:rPr lang="en-US" sz="1600" b="0" i="0" dirty="0">
                <a:solidFill>
                  <a:srgbClr val="374151"/>
                </a:solidFill>
                <a:effectLst/>
                <a:latin typeface="+mj-lt"/>
              </a:rPr>
              <a:t>: Standardize the job description format such as components required: job designation, job responsibilities, qualifications, tools and technologies etc.</a:t>
            </a:r>
          </a:p>
          <a:p>
            <a:pPr algn="l">
              <a:buFont typeface="+mj-lt"/>
              <a:buAutoNum type="arabicPeriod"/>
            </a:pPr>
            <a:r>
              <a:rPr lang="en-US" sz="1600" b="1" i="0" dirty="0">
                <a:solidFill>
                  <a:srgbClr val="374151"/>
                </a:solidFill>
                <a:effectLst/>
                <a:latin typeface="+mj-lt"/>
              </a:rPr>
              <a:t>Identify Variables</a:t>
            </a:r>
            <a:r>
              <a:rPr lang="en-US" sz="1600" b="0" i="0" dirty="0">
                <a:solidFill>
                  <a:srgbClr val="374151"/>
                </a:solidFill>
                <a:effectLst/>
                <a:latin typeface="+mj-lt"/>
              </a:rPr>
              <a:t>: From your research, identify the variables that are common to job descriptions but differ based on designation or other specifications. Examples might include qualifications required, years of experience, programming languages, etc.</a:t>
            </a:r>
          </a:p>
          <a:p>
            <a:pPr algn="l">
              <a:buFont typeface="+mj-lt"/>
              <a:buAutoNum type="arabicPeriod"/>
            </a:pPr>
            <a:r>
              <a:rPr lang="en-US" sz="1600" b="1" i="0" dirty="0">
                <a:solidFill>
                  <a:srgbClr val="374151"/>
                </a:solidFill>
                <a:effectLst/>
                <a:latin typeface="+mj-lt"/>
              </a:rPr>
              <a:t>Prompt Design</a:t>
            </a:r>
            <a:r>
              <a:rPr lang="en-US" sz="1600" b="0" i="0" dirty="0">
                <a:solidFill>
                  <a:srgbClr val="374151"/>
                </a:solidFill>
                <a:effectLst/>
                <a:latin typeface="+mj-lt"/>
              </a:rPr>
              <a:t>: Create prompts that can be fed to a language model to automatically generate these sections. Your prompt should be designed in a way that it can take in variables like the designation, qualifications required, programming languages, etc., as inputs.</a:t>
            </a:r>
          </a:p>
          <a:p>
            <a:pPr algn="l">
              <a:buFont typeface="+mj-lt"/>
              <a:buAutoNum type="arabicPeriod"/>
            </a:pPr>
            <a:r>
              <a:rPr lang="en-US" sz="1600" b="1" i="0" dirty="0">
                <a:solidFill>
                  <a:srgbClr val="374151"/>
                </a:solidFill>
                <a:effectLst/>
                <a:latin typeface="+mj-lt"/>
              </a:rPr>
              <a:t>Test Runs</a:t>
            </a:r>
            <a:r>
              <a:rPr lang="en-US" sz="1600" b="0" i="0" dirty="0">
                <a:solidFill>
                  <a:srgbClr val="374151"/>
                </a:solidFill>
                <a:effectLst/>
                <a:latin typeface="+mj-lt"/>
              </a:rPr>
              <a:t>: Before finalizing the prompts, perform test runs using simple language models or text generators to see how well the prompt translates into a meaningful job description.</a:t>
            </a:r>
          </a:p>
          <a:p>
            <a:pPr algn="l">
              <a:buFont typeface="+mj-lt"/>
              <a:buAutoNum type="arabicPeriod"/>
            </a:pPr>
            <a:r>
              <a:rPr lang="en-US" sz="1600" b="1" i="0" dirty="0">
                <a:solidFill>
                  <a:srgbClr val="374151"/>
                </a:solidFill>
                <a:effectLst/>
                <a:latin typeface="+mj-lt"/>
              </a:rPr>
              <a:t>Refinement</a:t>
            </a:r>
            <a:r>
              <a:rPr lang="en-US" sz="1600" b="0" i="0" dirty="0">
                <a:solidFill>
                  <a:srgbClr val="374151"/>
                </a:solidFill>
                <a:effectLst/>
                <a:latin typeface="+mj-lt"/>
              </a:rPr>
              <a:t>: Based on the test runs, refine your prompts to make them more effective.</a:t>
            </a:r>
          </a:p>
        </p:txBody>
      </p:sp>
      <p:sp>
        <p:nvSpPr>
          <p:cNvPr id="8" name="Date Placeholder 7">
            <a:extLst>
              <a:ext uri="{FF2B5EF4-FFF2-40B4-BE49-F238E27FC236}">
                <a16:creationId xmlns:a16="http://schemas.microsoft.com/office/drawing/2014/main" id="{83353694-B051-3068-D94F-26D5973A9B71}"/>
              </a:ext>
            </a:extLst>
          </p:cNvPr>
          <p:cNvSpPr>
            <a:spLocks noGrp="1"/>
          </p:cNvSpPr>
          <p:nvPr>
            <p:ph type="dt" sz="half" idx="10"/>
          </p:nvPr>
        </p:nvSpPr>
        <p:spPr/>
        <p:txBody>
          <a:bodyPr/>
          <a:lstStyle/>
          <a:p>
            <a:pPr>
              <a:defRPr/>
            </a:pPr>
            <a:r>
              <a:rPr lang="en-US">
                <a:effectLst>
                  <a:outerShdw blurRad="38100" dist="38100" dir="2700000" algn="tl">
                    <a:srgbClr val="000000">
                      <a:alpha val="43137"/>
                    </a:srgbClr>
                  </a:outerShdw>
                </a:effectLst>
              </a:rPr>
              <a:t>2023</a:t>
            </a:r>
            <a:endParaRPr lang="en-US" dirty="0">
              <a:effectLst>
                <a:outerShdw blurRad="38100" dist="38100" dir="2700000" algn="tl">
                  <a:srgbClr val="000000">
                    <a:alpha val="43137"/>
                  </a:srgbClr>
                </a:outerShdw>
              </a:effectLst>
            </a:endParaRPr>
          </a:p>
        </p:txBody>
      </p:sp>
      <p:sp>
        <p:nvSpPr>
          <p:cNvPr id="9" name="Slide Number Placeholder 8">
            <a:extLst>
              <a:ext uri="{FF2B5EF4-FFF2-40B4-BE49-F238E27FC236}">
                <a16:creationId xmlns:a16="http://schemas.microsoft.com/office/drawing/2014/main" id="{6C46E560-0253-5BA2-1AD8-9F836D5876E2}"/>
              </a:ext>
            </a:extLst>
          </p:cNvPr>
          <p:cNvSpPr>
            <a:spLocks noGrp="1"/>
          </p:cNvSpPr>
          <p:nvPr>
            <p:ph type="sldNum" sz="quarter" idx="12"/>
          </p:nvPr>
        </p:nvSpPr>
        <p:spPr/>
        <p:txBody>
          <a:bodyPr/>
          <a:lstStyle/>
          <a:p>
            <a:pPr>
              <a:defRPr/>
            </a:pPr>
            <a:fld id="{2722F022-211C-4882-844C-086FEA6806AA}" type="slidenum">
              <a:rPr lang="en-US" smtClean="0">
                <a:effectLst>
                  <a:outerShdw blurRad="38100" dist="38100" dir="2700000" algn="tl">
                    <a:srgbClr val="000000">
                      <a:alpha val="43137"/>
                    </a:srgbClr>
                  </a:outerShdw>
                </a:effectLst>
              </a:rPr>
              <a:pPr>
                <a:defRPr/>
              </a:pPr>
              <a:t>34</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11060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762A-7390-3660-EA34-91EFA701FC84}"/>
              </a:ext>
            </a:extLst>
          </p:cNvPr>
          <p:cNvSpPr>
            <a:spLocks noGrp="1"/>
          </p:cNvSpPr>
          <p:nvPr>
            <p:ph type="ctrTitle"/>
          </p:nvPr>
        </p:nvSpPr>
        <p:spPr/>
        <p:txBody>
          <a:bodyPr>
            <a:noAutofit/>
          </a:bodyPr>
          <a:lstStyle/>
          <a:p>
            <a:r>
              <a:rPr lang="en-US" sz="3600" dirty="0"/>
              <a:t>Writing Prompts for Automating the Generation of Social Media Posts</a:t>
            </a:r>
            <a:endParaRPr lang="en-IN" sz="3600" dirty="0"/>
          </a:p>
        </p:txBody>
      </p:sp>
      <p:sp>
        <p:nvSpPr>
          <p:cNvPr id="3" name="Subtitle 2">
            <a:extLst>
              <a:ext uri="{FF2B5EF4-FFF2-40B4-BE49-F238E27FC236}">
                <a16:creationId xmlns:a16="http://schemas.microsoft.com/office/drawing/2014/main" id="{C7E7439C-AFC6-EE6A-7AF1-2DFD878AC01F}"/>
              </a:ext>
            </a:extLst>
          </p:cNvPr>
          <p:cNvSpPr>
            <a:spLocks noGrp="1"/>
          </p:cNvSpPr>
          <p:nvPr>
            <p:ph type="subTitle" idx="1"/>
          </p:nvPr>
        </p:nvSpPr>
        <p:spPr/>
        <p:txBody>
          <a:bodyPr/>
          <a:lstStyle/>
          <a:p>
            <a:endParaRPr lang="en-IN"/>
          </a:p>
        </p:txBody>
      </p:sp>
      <p:sp>
        <p:nvSpPr>
          <p:cNvPr id="4" name="Picture Placeholder 3">
            <a:extLst>
              <a:ext uri="{FF2B5EF4-FFF2-40B4-BE49-F238E27FC236}">
                <a16:creationId xmlns:a16="http://schemas.microsoft.com/office/drawing/2014/main" id="{E526F1DF-4E8E-796C-998F-3A71BF333E70}"/>
              </a:ext>
            </a:extLst>
          </p:cNvPr>
          <p:cNvSpPr>
            <a:spLocks noGrp="1"/>
          </p:cNvSpPr>
          <p:nvPr>
            <p:ph type="pic" sz="quarter" idx="14"/>
          </p:nvPr>
        </p:nvSpPr>
        <p:spPr/>
        <p:txBody>
          <a:bodyPr>
            <a:normAutofit/>
          </a:bodyPr>
          <a:lstStyle/>
          <a:p>
            <a:pPr algn="l"/>
            <a:r>
              <a:rPr lang="en-US" sz="1600" b="0" i="0" dirty="0">
                <a:effectLst/>
                <a:latin typeface="+mj-lt"/>
              </a:rPr>
              <a:t>Objective:</a:t>
            </a:r>
          </a:p>
          <a:p>
            <a:pPr algn="l"/>
            <a:r>
              <a:rPr lang="en-US" sz="1600" b="0" i="0" dirty="0">
                <a:solidFill>
                  <a:srgbClr val="374151"/>
                </a:solidFill>
                <a:effectLst/>
                <a:latin typeface="+mj-lt"/>
              </a:rPr>
              <a:t>The primary objective is to create a series of prompts designed for a language model like GPT-4 that can automate the generation of content for social media posts. The output should include a description for the post content, the text for the post itself, and relevant hashtags, all tailored to the given context.</a:t>
            </a:r>
            <a:endParaRPr lang="en-IN" sz="1600" dirty="0">
              <a:latin typeface="+mj-lt"/>
            </a:endParaRPr>
          </a:p>
        </p:txBody>
      </p:sp>
      <p:sp>
        <p:nvSpPr>
          <p:cNvPr id="5" name="Footer Placeholder 4">
            <a:extLst>
              <a:ext uri="{FF2B5EF4-FFF2-40B4-BE49-F238E27FC236}">
                <a16:creationId xmlns:a16="http://schemas.microsoft.com/office/drawing/2014/main" id="{2458DA58-CE62-3DEF-0E32-7097B9F4B142}"/>
              </a:ext>
            </a:extLst>
          </p:cNvPr>
          <p:cNvSpPr>
            <a:spLocks noGrp="1"/>
          </p:cNvSpPr>
          <p:nvPr>
            <p:ph type="ftr" sz="quarter" idx="11"/>
          </p:nvPr>
        </p:nvSpPr>
        <p:spPr/>
        <p:txBody>
          <a:bodyPr/>
          <a:lstStyle/>
          <a:p>
            <a:pPr>
              <a:defRPr/>
            </a:pPr>
            <a:r>
              <a:rPr lang="en-US">
                <a:effectLst>
                  <a:outerShdw blurRad="38100" dist="38100" dir="2700000" algn="tl">
                    <a:srgbClr val="000000">
                      <a:alpha val="43137"/>
                    </a:srgbClr>
                  </a:outerShdw>
                </a:effectLst>
              </a:rPr>
              <a:t>AI &amp; Data for Recruiters</a:t>
            </a:r>
            <a:endParaRPr lang="en-US" dirty="0">
              <a:effectLst>
                <a:outerShdw blurRad="38100" dist="38100" dir="2700000" algn="tl">
                  <a:srgbClr val="000000">
                    <a:alpha val="43137"/>
                  </a:srgbClr>
                </a:outerShdw>
              </a:effectLst>
            </a:endParaRPr>
          </a:p>
        </p:txBody>
      </p:sp>
      <p:sp>
        <p:nvSpPr>
          <p:cNvPr id="6" name="Picture Placeholder 5">
            <a:extLst>
              <a:ext uri="{FF2B5EF4-FFF2-40B4-BE49-F238E27FC236}">
                <a16:creationId xmlns:a16="http://schemas.microsoft.com/office/drawing/2014/main" id="{36AFA744-6CAE-B3D6-D7CC-6E834F31654B}"/>
              </a:ext>
            </a:extLst>
          </p:cNvPr>
          <p:cNvSpPr>
            <a:spLocks noGrp="1"/>
          </p:cNvSpPr>
          <p:nvPr>
            <p:ph type="pic" sz="quarter" idx="13"/>
          </p:nvPr>
        </p:nvSpPr>
        <p:spPr>
          <a:xfrm>
            <a:off x="7086600" y="-1"/>
            <a:ext cx="5105400" cy="6415873"/>
          </a:xfrm>
        </p:spPr>
        <p:txBody>
          <a:bodyPr>
            <a:normAutofit/>
          </a:bodyPr>
          <a:lstStyle/>
          <a:p>
            <a:pPr algn="l"/>
            <a:r>
              <a:rPr lang="en-US" sz="1600" b="0" i="0" dirty="0">
                <a:effectLst/>
                <a:latin typeface="+mj-lt"/>
              </a:rPr>
              <a:t>Instructions:</a:t>
            </a:r>
          </a:p>
          <a:p>
            <a:pPr algn="l">
              <a:buFont typeface="+mj-lt"/>
              <a:buAutoNum type="arabicPeriod"/>
            </a:pPr>
            <a:r>
              <a:rPr lang="en-US" sz="1600" b="1" i="0" dirty="0">
                <a:solidFill>
                  <a:srgbClr val="374151"/>
                </a:solidFill>
                <a:effectLst/>
                <a:latin typeface="+mj-lt"/>
              </a:rPr>
              <a:t>Research</a:t>
            </a:r>
            <a:r>
              <a:rPr lang="en-US" sz="1600" b="0" i="0" dirty="0">
                <a:solidFill>
                  <a:srgbClr val="374151"/>
                </a:solidFill>
                <a:effectLst/>
                <a:latin typeface="+mj-lt"/>
              </a:rPr>
              <a:t>: Browse through various social media posts related to different industries and niches. Note the elements that make a post engaging, such as compelling language, mentions, and hashtags.</a:t>
            </a:r>
          </a:p>
          <a:p>
            <a:pPr algn="l">
              <a:buFont typeface="+mj-lt"/>
              <a:buAutoNum type="arabicPeriod"/>
            </a:pPr>
            <a:r>
              <a:rPr lang="en-US" sz="1600" b="1" i="0" dirty="0">
                <a:solidFill>
                  <a:srgbClr val="374151"/>
                </a:solidFill>
                <a:effectLst/>
                <a:latin typeface="+mj-lt"/>
              </a:rPr>
              <a:t>Contextual Factors</a:t>
            </a:r>
            <a:r>
              <a:rPr lang="en-US" sz="1600" b="0" i="0" dirty="0">
                <a:solidFill>
                  <a:srgbClr val="374151"/>
                </a:solidFill>
                <a:effectLst/>
                <a:latin typeface="+mj-lt"/>
              </a:rPr>
              <a:t>: Identify variables that are likely to change based on the context of the post, such as the target audience, platform, industry, etc.</a:t>
            </a:r>
          </a:p>
          <a:p>
            <a:pPr algn="l">
              <a:buFont typeface="+mj-lt"/>
              <a:buAutoNum type="arabicPeriod"/>
            </a:pPr>
            <a:r>
              <a:rPr lang="en-US" sz="1600" b="1" i="0" dirty="0">
                <a:solidFill>
                  <a:srgbClr val="374151"/>
                </a:solidFill>
                <a:effectLst/>
                <a:latin typeface="+mj-lt"/>
              </a:rPr>
              <a:t>Prompt Design</a:t>
            </a:r>
            <a:r>
              <a:rPr lang="en-US" sz="1600" b="0" i="0" dirty="0">
                <a:solidFill>
                  <a:srgbClr val="374151"/>
                </a:solidFill>
                <a:effectLst/>
                <a:latin typeface="+mj-lt"/>
              </a:rPr>
              <a:t>: Develop prompts that can be fed to a language model for generating the required elements of a social media post (description, text, hashtags). These prompts should be able to take variables like target audience, platform, and industry as inputs.</a:t>
            </a:r>
          </a:p>
          <a:p>
            <a:pPr algn="l">
              <a:buFont typeface="+mj-lt"/>
              <a:buAutoNum type="arabicPeriod"/>
            </a:pPr>
            <a:r>
              <a:rPr lang="en-US" sz="1600" b="1" i="0" dirty="0">
                <a:solidFill>
                  <a:srgbClr val="374151"/>
                </a:solidFill>
                <a:effectLst/>
                <a:latin typeface="+mj-lt"/>
              </a:rPr>
              <a:t>Test Runs</a:t>
            </a:r>
            <a:r>
              <a:rPr lang="en-US" sz="1600" b="0" i="0" dirty="0">
                <a:solidFill>
                  <a:srgbClr val="374151"/>
                </a:solidFill>
                <a:effectLst/>
                <a:latin typeface="+mj-lt"/>
              </a:rPr>
              <a:t>: Run tests using a simplified language model or text generator to assess the effectiveness of your prompts in generating coherent and engaging social media posts.</a:t>
            </a:r>
          </a:p>
          <a:p>
            <a:pPr algn="l">
              <a:buFont typeface="+mj-lt"/>
              <a:buAutoNum type="arabicPeriod"/>
            </a:pPr>
            <a:r>
              <a:rPr lang="en-US" sz="1600" b="1" i="0" dirty="0">
                <a:solidFill>
                  <a:srgbClr val="374151"/>
                </a:solidFill>
                <a:effectLst/>
                <a:latin typeface="+mj-lt"/>
              </a:rPr>
              <a:t>Refinement</a:t>
            </a:r>
            <a:r>
              <a:rPr lang="en-US" sz="1600" b="0" i="0" dirty="0">
                <a:solidFill>
                  <a:srgbClr val="374151"/>
                </a:solidFill>
                <a:effectLst/>
                <a:latin typeface="+mj-lt"/>
              </a:rPr>
              <a:t>: Revise and refine the prompts based on the results of the test runs.</a:t>
            </a:r>
          </a:p>
        </p:txBody>
      </p:sp>
      <p:sp>
        <p:nvSpPr>
          <p:cNvPr id="8" name="Date Placeholder 7">
            <a:extLst>
              <a:ext uri="{FF2B5EF4-FFF2-40B4-BE49-F238E27FC236}">
                <a16:creationId xmlns:a16="http://schemas.microsoft.com/office/drawing/2014/main" id="{83353694-B051-3068-D94F-26D5973A9B71}"/>
              </a:ext>
            </a:extLst>
          </p:cNvPr>
          <p:cNvSpPr>
            <a:spLocks noGrp="1"/>
          </p:cNvSpPr>
          <p:nvPr>
            <p:ph type="dt" sz="half" idx="10"/>
          </p:nvPr>
        </p:nvSpPr>
        <p:spPr/>
        <p:txBody>
          <a:bodyPr/>
          <a:lstStyle/>
          <a:p>
            <a:pPr>
              <a:defRPr/>
            </a:pPr>
            <a:r>
              <a:rPr lang="en-US">
                <a:effectLst>
                  <a:outerShdw blurRad="38100" dist="38100" dir="2700000" algn="tl">
                    <a:srgbClr val="000000">
                      <a:alpha val="43137"/>
                    </a:srgbClr>
                  </a:outerShdw>
                </a:effectLst>
              </a:rPr>
              <a:t>2023</a:t>
            </a:r>
            <a:endParaRPr lang="en-US" dirty="0">
              <a:effectLst>
                <a:outerShdw blurRad="38100" dist="38100" dir="2700000" algn="tl">
                  <a:srgbClr val="000000">
                    <a:alpha val="43137"/>
                  </a:srgbClr>
                </a:outerShdw>
              </a:effectLst>
            </a:endParaRPr>
          </a:p>
        </p:txBody>
      </p:sp>
      <p:sp>
        <p:nvSpPr>
          <p:cNvPr id="9" name="Slide Number Placeholder 8">
            <a:extLst>
              <a:ext uri="{FF2B5EF4-FFF2-40B4-BE49-F238E27FC236}">
                <a16:creationId xmlns:a16="http://schemas.microsoft.com/office/drawing/2014/main" id="{6C46E560-0253-5BA2-1AD8-9F836D5876E2}"/>
              </a:ext>
            </a:extLst>
          </p:cNvPr>
          <p:cNvSpPr>
            <a:spLocks noGrp="1"/>
          </p:cNvSpPr>
          <p:nvPr>
            <p:ph type="sldNum" sz="quarter" idx="12"/>
          </p:nvPr>
        </p:nvSpPr>
        <p:spPr/>
        <p:txBody>
          <a:bodyPr/>
          <a:lstStyle/>
          <a:p>
            <a:pPr>
              <a:defRPr/>
            </a:pPr>
            <a:fld id="{2722F022-211C-4882-844C-086FEA6806AA}" type="slidenum">
              <a:rPr lang="en-US" smtClean="0">
                <a:effectLst>
                  <a:outerShdw blurRad="38100" dist="38100" dir="2700000" algn="tl">
                    <a:srgbClr val="000000">
                      <a:alpha val="43137"/>
                    </a:srgbClr>
                  </a:outerShdw>
                </a:effectLst>
              </a:rPr>
              <a:pPr>
                <a:defRPr/>
              </a:pPr>
              <a:t>35</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81584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09E3-C56A-6B9C-BC37-19E8267FEA33}"/>
              </a:ext>
            </a:extLst>
          </p:cNvPr>
          <p:cNvSpPr>
            <a:spLocks noGrp="1"/>
          </p:cNvSpPr>
          <p:nvPr>
            <p:ph type="ctrTitle"/>
          </p:nvPr>
        </p:nvSpPr>
        <p:spPr/>
        <p:txBody>
          <a:bodyPr/>
          <a:lstStyle/>
          <a:p>
            <a:r>
              <a:rPr lang="en-IN" dirty="0"/>
              <a:t>Solutions</a:t>
            </a:r>
          </a:p>
        </p:txBody>
      </p:sp>
      <p:sp>
        <p:nvSpPr>
          <p:cNvPr id="3" name="Subtitle 2">
            <a:extLst>
              <a:ext uri="{FF2B5EF4-FFF2-40B4-BE49-F238E27FC236}">
                <a16:creationId xmlns:a16="http://schemas.microsoft.com/office/drawing/2014/main" id="{235ACB5D-4AD1-04C5-8E58-9FE1B49389B6}"/>
              </a:ext>
            </a:extLst>
          </p:cNvPr>
          <p:cNvSpPr>
            <a:spLocks noGrp="1"/>
          </p:cNvSpPr>
          <p:nvPr>
            <p:ph type="subTitle" idx="1"/>
          </p:nvPr>
        </p:nvSpPr>
        <p:spPr/>
        <p:txBody>
          <a:bodyPr/>
          <a:lstStyle/>
          <a:p>
            <a:endParaRPr lang="en-IN"/>
          </a:p>
        </p:txBody>
      </p:sp>
      <p:sp>
        <p:nvSpPr>
          <p:cNvPr id="4" name="Picture Placeholder 3">
            <a:extLst>
              <a:ext uri="{FF2B5EF4-FFF2-40B4-BE49-F238E27FC236}">
                <a16:creationId xmlns:a16="http://schemas.microsoft.com/office/drawing/2014/main" id="{FF055936-68E2-E6FD-F696-1C8D3032E838}"/>
              </a:ext>
            </a:extLst>
          </p:cNvPr>
          <p:cNvSpPr>
            <a:spLocks noGrp="1"/>
          </p:cNvSpPr>
          <p:nvPr>
            <p:ph type="pic" sz="quarter" idx="14"/>
          </p:nvPr>
        </p:nvSpPr>
        <p:spPr/>
        <p:txBody>
          <a:bodyPr/>
          <a:lstStyle/>
          <a:p>
            <a:endParaRPr lang="en-IN"/>
          </a:p>
        </p:txBody>
      </p:sp>
      <p:sp>
        <p:nvSpPr>
          <p:cNvPr id="5" name="Footer Placeholder 4">
            <a:extLst>
              <a:ext uri="{FF2B5EF4-FFF2-40B4-BE49-F238E27FC236}">
                <a16:creationId xmlns:a16="http://schemas.microsoft.com/office/drawing/2014/main" id="{56C3CDE5-F5BA-D136-03EE-669432B842A8}"/>
              </a:ext>
            </a:extLst>
          </p:cNvPr>
          <p:cNvSpPr>
            <a:spLocks noGrp="1"/>
          </p:cNvSpPr>
          <p:nvPr>
            <p:ph type="ftr" sz="quarter" idx="11"/>
          </p:nvPr>
        </p:nvSpPr>
        <p:spPr/>
        <p:txBody>
          <a:bodyPr/>
          <a:lstStyle/>
          <a:p>
            <a:pPr>
              <a:defRPr/>
            </a:pPr>
            <a:r>
              <a:rPr lang="en-US">
                <a:effectLst>
                  <a:outerShdw blurRad="38100" dist="38100" dir="2700000" algn="tl">
                    <a:srgbClr val="000000">
                      <a:alpha val="43137"/>
                    </a:srgbClr>
                  </a:outerShdw>
                </a:effectLst>
              </a:rPr>
              <a:t>AI &amp; Data for Recruiters</a:t>
            </a:r>
            <a:endParaRPr lang="en-US" dirty="0">
              <a:effectLst>
                <a:outerShdw blurRad="38100" dist="38100" dir="2700000" algn="tl">
                  <a:srgbClr val="000000">
                    <a:alpha val="43137"/>
                  </a:srgbClr>
                </a:outerShdw>
              </a:effectLst>
            </a:endParaRPr>
          </a:p>
        </p:txBody>
      </p:sp>
      <p:sp>
        <p:nvSpPr>
          <p:cNvPr id="6" name="Picture Placeholder 5">
            <a:extLst>
              <a:ext uri="{FF2B5EF4-FFF2-40B4-BE49-F238E27FC236}">
                <a16:creationId xmlns:a16="http://schemas.microsoft.com/office/drawing/2014/main" id="{1BA4CA9D-C554-5210-ADE1-6A3631F42AAE}"/>
              </a:ext>
            </a:extLst>
          </p:cNvPr>
          <p:cNvSpPr>
            <a:spLocks noGrp="1"/>
          </p:cNvSpPr>
          <p:nvPr>
            <p:ph type="pic" sz="quarter" idx="13"/>
          </p:nvPr>
        </p:nvSpPr>
        <p:spPr/>
        <p:txBody>
          <a:bodyPr/>
          <a:lstStyle/>
          <a:p>
            <a:endParaRPr lang="en-IN"/>
          </a:p>
        </p:txBody>
      </p:sp>
      <p:sp>
        <p:nvSpPr>
          <p:cNvPr id="7" name="Picture Placeholder 6">
            <a:extLst>
              <a:ext uri="{FF2B5EF4-FFF2-40B4-BE49-F238E27FC236}">
                <a16:creationId xmlns:a16="http://schemas.microsoft.com/office/drawing/2014/main" id="{81CD12E4-807F-3804-FE15-82BFBA3E32F2}"/>
              </a:ext>
            </a:extLst>
          </p:cNvPr>
          <p:cNvSpPr>
            <a:spLocks noGrp="1"/>
          </p:cNvSpPr>
          <p:nvPr>
            <p:ph type="pic" sz="quarter" idx="15"/>
          </p:nvPr>
        </p:nvSpPr>
        <p:spPr/>
        <p:txBody>
          <a:bodyPr/>
          <a:lstStyle/>
          <a:p>
            <a:endParaRPr lang="en-IN"/>
          </a:p>
        </p:txBody>
      </p:sp>
      <p:sp>
        <p:nvSpPr>
          <p:cNvPr id="8" name="Date Placeholder 7">
            <a:extLst>
              <a:ext uri="{FF2B5EF4-FFF2-40B4-BE49-F238E27FC236}">
                <a16:creationId xmlns:a16="http://schemas.microsoft.com/office/drawing/2014/main" id="{672DDC3F-1F07-2450-FA70-7C1704C47276}"/>
              </a:ext>
            </a:extLst>
          </p:cNvPr>
          <p:cNvSpPr>
            <a:spLocks noGrp="1"/>
          </p:cNvSpPr>
          <p:nvPr>
            <p:ph type="dt" sz="half" idx="10"/>
          </p:nvPr>
        </p:nvSpPr>
        <p:spPr/>
        <p:txBody>
          <a:bodyPr/>
          <a:lstStyle/>
          <a:p>
            <a:pPr>
              <a:defRPr/>
            </a:pPr>
            <a:r>
              <a:rPr lang="en-US">
                <a:effectLst>
                  <a:outerShdw blurRad="38100" dist="38100" dir="2700000" algn="tl">
                    <a:srgbClr val="000000">
                      <a:alpha val="43137"/>
                    </a:srgbClr>
                  </a:outerShdw>
                </a:effectLst>
              </a:rPr>
              <a:t>2023</a:t>
            </a:r>
            <a:endParaRPr lang="en-US" dirty="0">
              <a:effectLst>
                <a:outerShdw blurRad="38100" dist="38100" dir="2700000" algn="tl">
                  <a:srgbClr val="000000">
                    <a:alpha val="43137"/>
                  </a:srgbClr>
                </a:outerShdw>
              </a:effectLst>
            </a:endParaRPr>
          </a:p>
        </p:txBody>
      </p:sp>
      <p:sp>
        <p:nvSpPr>
          <p:cNvPr id="9" name="Slide Number Placeholder 8">
            <a:extLst>
              <a:ext uri="{FF2B5EF4-FFF2-40B4-BE49-F238E27FC236}">
                <a16:creationId xmlns:a16="http://schemas.microsoft.com/office/drawing/2014/main" id="{C37EC9E5-CD49-9674-DDC7-9078573C05A3}"/>
              </a:ext>
            </a:extLst>
          </p:cNvPr>
          <p:cNvSpPr>
            <a:spLocks noGrp="1"/>
          </p:cNvSpPr>
          <p:nvPr>
            <p:ph type="sldNum" sz="quarter" idx="12"/>
          </p:nvPr>
        </p:nvSpPr>
        <p:spPr/>
        <p:txBody>
          <a:bodyPr/>
          <a:lstStyle/>
          <a:p>
            <a:pPr>
              <a:defRPr/>
            </a:pPr>
            <a:fld id="{2722F022-211C-4882-844C-086FEA6806AA}" type="slidenum">
              <a:rPr lang="en-US" smtClean="0">
                <a:effectLst>
                  <a:outerShdw blurRad="38100" dist="38100" dir="2700000" algn="tl">
                    <a:srgbClr val="000000">
                      <a:alpha val="43137"/>
                    </a:srgbClr>
                  </a:outerShdw>
                </a:effectLst>
              </a:rPr>
              <a:pPr>
                <a:defRPr/>
              </a:pPr>
              <a:t>36</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7147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8743B51-B18D-4138-A385-3041CAA5B6CF}"/>
              </a:ext>
            </a:extLst>
          </p:cNvPr>
          <p:cNvSpPr>
            <a:spLocks noGrp="1"/>
          </p:cNvSpPr>
          <p:nvPr>
            <p:ph type="title"/>
          </p:nvPr>
        </p:nvSpPr>
        <p:spPr/>
        <p:txBody>
          <a:bodyPr/>
          <a:lstStyle/>
          <a:p>
            <a:r>
              <a:rPr lang="en-US" sz="2000" dirty="0"/>
              <a:t>Writing Prompts for Automating the Generation of Detailed Job Descriptions</a:t>
            </a:r>
            <a:endParaRPr lang="en-IN" sz="2000" dirty="0"/>
          </a:p>
        </p:txBody>
      </p:sp>
      <p:sp>
        <p:nvSpPr>
          <p:cNvPr id="11" name="Content Placeholder 10">
            <a:extLst>
              <a:ext uri="{FF2B5EF4-FFF2-40B4-BE49-F238E27FC236}">
                <a16:creationId xmlns:a16="http://schemas.microsoft.com/office/drawing/2014/main" id="{F5C9BA7B-EAD5-E9B9-8B0E-3B3190088A6E}"/>
              </a:ext>
            </a:extLst>
          </p:cNvPr>
          <p:cNvSpPr>
            <a:spLocks noGrp="1"/>
          </p:cNvSpPr>
          <p:nvPr>
            <p:ph sz="quarter" idx="14"/>
          </p:nvPr>
        </p:nvSpPr>
        <p:spPr/>
        <p:txBody>
          <a:bodyPr>
            <a:normAutofit/>
          </a:bodyPr>
          <a:lstStyle/>
          <a:p>
            <a:pPr marL="0" indent="0">
              <a:buNone/>
            </a:pPr>
            <a:r>
              <a:rPr lang="en-US" dirty="0"/>
              <a:t>Engineered Prompts:</a:t>
            </a:r>
          </a:p>
          <a:p>
            <a:r>
              <a:rPr lang="en-US" dirty="0"/>
              <a:t>Role Description: "Generate a brief description for a {designation} role in a tech company."</a:t>
            </a:r>
          </a:p>
          <a:p>
            <a:r>
              <a:rPr lang="en-US" dirty="0"/>
              <a:t>Responsibilities: "List down the typical responsibilities of a {designation} in a {domain}."</a:t>
            </a:r>
          </a:p>
          <a:p>
            <a:r>
              <a:rPr lang="en-US" dirty="0"/>
              <a:t>Qualifications: "What qualifications are generally required for a {designation}?"</a:t>
            </a:r>
          </a:p>
          <a:p>
            <a:r>
              <a:rPr lang="en-US" dirty="0"/>
              <a:t>What We Offer: "Generate perks and benefits typically offered to a {designation}.“</a:t>
            </a:r>
          </a:p>
          <a:p>
            <a:r>
              <a:rPr lang="en-US" dirty="0"/>
              <a:t>Format: “Provide the output in the following format: {format}”</a:t>
            </a:r>
            <a:endParaRPr lang="en-IN" dirty="0"/>
          </a:p>
        </p:txBody>
      </p:sp>
      <p:sp>
        <p:nvSpPr>
          <p:cNvPr id="5" name="Footer Placeholder 4">
            <a:extLst>
              <a:ext uri="{FF2B5EF4-FFF2-40B4-BE49-F238E27FC236}">
                <a16:creationId xmlns:a16="http://schemas.microsoft.com/office/drawing/2014/main" id="{59F8C6C4-EEB7-42C1-99C8-C21D73C00C60}"/>
              </a:ext>
            </a:extLst>
          </p:cNvPr>
          <p:cNvSpPr>
            <a:spLocks noGrp="1"/>
          </p:cNvSpPr>
          <p:nvPr>
            <p:ph type="ftr" sz="quarter" idx="11"/>
          </p:nvPr>
        </p:nvSpPr>
        <p:spPr/>
        <p:txBody>
          <a:bodyPr/>
          <a:lstStyle/>
          <a:p>
            <a:pPr>
              <a:defRPr/>
            </a:pPr>
            <a:r>
              <a:rPr lang="en-US">
                <a:effectLst>
                  <a:outerShdw blurRad="38100" dist="38100" dir="2700000" algn="tl">
                    <a:srgbClr val="000000">
                      <a:alpha val="43137"/>
                    </a:srgbClr>
                  </a:outerShdw>
                </a:effectLst>
              </a:rPr>
              <a:t>AI &amp; Data for Recruiters</a:t>
            </a:r>
            <a:endParaRPr lang="en-US" dirty="0">
              <a:effectLst>
                <a:outerShdw blurRad="38100" dist="38100" dir="2700000" algn="tl">
                  <a:srgbClr val="000000">
                    <a:alpha val="43137"/>
                  </a:srgbClr>
                </a:outerShdw>
              </a:effectLst>
            </a:endParaRPr>
          </a:p>
        </p:txBody>
      </p:sp>
      <p:sp>
        <p:nvSpPr>
          <p:cNvPr id="8" name="Date Placeholder 7">
            <a:extLst>
              <a:ext uri="{FF2B5EF4-FFF2-40B4-BE49-F238E27FC236}">
                <a16:creationId xmlns:a16="http://schemas.microsoft.com/office/drawing/2014/main" id="{7E9CBD29-9C56-4C3C-0987-36A5F1A931A6}"/>
              </a:ext>
            </a:extLst>
          </p:cNvPr>
          <p:cNvSpPr>
            <a:spLocks noGrp="1"/>
          </p:cNvSpPr>
          <p:nvPr>
            <p:ph type="dt" sz="half" idx="10"/>
          </p:nvPr>
        </p:nvSpPr>
        <p:spPr/>
        <p:txBody>
          <a:bodyPr/>
          <a:lstStyle/>
          <a:p>
            <a:pPr>
              <a:defRPr/>
            </a:pPr>
            <a:r>
              <a:rPr lang="en-US">
                <a:effectLst>
                  <a:outerShdw blurRad="38100" dist="38100" dir="2700000" algn="tl">
                    <a:srgbClr val="000000">
                      <a:alpha val="43137"/>
                    </a:srgbClr>
                  </a:outerShdw>
                </a:effectLst>
              </a:rPr>
              <a:t>2023</a:t>
            </a:r>
            <a:endParaRPr lang="en-US" dirty="0">
              <a:effectLst>
                <a:outerShdw blurRad="38100" dist="38100" dir="2700000" algn="tl">
                  <a:srgbClr val="000000">
                    <a:alpha val="43137"/>
                  </a:srgbClr>
                </a:outerShdw>
              </a:effectLst>
            </a:endParaRPr>
          </a:p>
        </p:txBody>
      </p:sp>
      <p:sp>
        <p:nvSpPr>
          <p:cNvPr id="9" name="Slide Number Placeholder 8">
            <a:extLst>
              <a:ext uri="{FF2B5EF4-FFF2-40B4-BE49-F238E27FC236}">
                <a16:creationId xmlns:a16="http://schemas.microsoft.com/office/drawing/2014/main" id="{6EB506E5-8418-3247-8E0B-C8B2393B9859}"/>
              </a:ext>
            </a:extLst>
          </p:cNvPr>
          <p:cNvSpPr>
            <a:spLocks noGrp="1"/>
          </p:cNvSpPr>
          <p:nvPr>
            <p:ph type="sldNum" sz="quarter" idx="12"/>
          </p:nvPr>
        </p:nvSpPr>
        <p:spPr/>
        <p:txBody>
          <a:bodyPr/>
          <a:lstStyle/>
          <a:p>
            <a:pPr>
              <a:defRPr/>
            </a:pPr>
            <a:fld id="{2722F022-211C-4882-844C-086FEA6806AA}" type="slidenum">
              <a:rPr lang="en-US" smtClean="0">
                <a:effectLst>
                  <a:outerShdw blurRad="38100" dist="38100" dir="2700000" algn="tl">
                    <a:srgbClr val="000000">
                      <a:alpha val="43137"/>
                    </a:srgbClr>
                  </a:outerShdw>
                </a:effectLst>
              </a:rPr>
              <a:pPr>
                <a:defRPr/>
              </a:pPr>
              <a:t>37</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6556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4A41C5"/>
          </a:solidFill>
          <a:ln/>
        </p:spPr>
        <p:txBody>
          <a:bodyPr/>
          <a:lstStyle/>
          <a:p>
            <a:endParaRPr lang="en-IN" sz="1500">
              <a:solidFill>
                <a:schemeClr val="bg1"/>
              </a:solidFill>
              <a:latin typeface="+mj-lt"/>
            </a:endParaRPr>
          </a:p>
        </p:txBody>
      </p:sp>
      <p:sp>
        <p:nvSpPr>
          <p:cNvPr id="4" name="Text 2"/>
          <p:cNvSpPr/>
          <p:nvPr/>
        </p:nvSpPr>
        <p:spPr>
          <a:xfrm>
            <a:off x="1466850" y="554802"/>
            <a:ext cx="4743450" cy="578644"/>
          </a:xfrm>
          <a:prstGeom prst="rect">
            <a:avLst/>
          </a:prstGeom>
          <a:noFill/>
          <a:ln/>
        </p:spPr>
        <p:txBody>
          <a:bodyPr wrap="none" rtlCol="0" anchor="t"/>
          <a:lstStyle/>
          <a:p>
            <a:pPr>
              <a:lnSpc>
                <a:spcPts val="4556"/>
              </a:lnSpc>
            </a:pPr>
            <a:r>
              <a:rPr lang="en-US" sz="3645" b="1" dirty="0">
                <a:solidFill>
                  <a:schemeClr val="bg1"/>
                </a:solidFill>
                <a:latin typeface="+mj-lt"/>
                <a:ea typeface="Barlow" pitchFamily="34" charset="-122"/>
                <a:cs typeface="Barlow" pitchFamily="34" charset="-120"/>
              </a:rPr>
              <a:t>Future of Generative AI</a:t>
            </a:r>
            <a:endParaRPr lang="en-US" sz="3645" dirty="0">
              <a:solidFill>
                <a:schemeClr val="bg1"/>
              </a:solidFill>
              <a:latin typeface="+mj-lt"/>
            </a:endParaRPr>
          </a:p>
        </p:txBody>
      </p:sp>
      <p:grpSp>
        <p:nvGrpSpPr>
          <p:cNvPr id="14" name="Group 13">
            <a:extLst>
              <a:ext uri="{FF2B5EF4-FFF2-40B4-BE49-F238E27FC236}">
                <a16:creationId xmlns:a16="http://schemas.microsoft.com/office/drawing/2014/main" id="{D9670780-68B7-6B24-44EC-951C9CB12F7D}"/>
              </a:ext>
            </a:extLst>
          </p:cNvPr>
          <p:cNvGrpSpPr/>
          <p:nvPr/>
        </p:nvGrpSpPr>
        <p:grpSpPr>
          <a:xfrm>
            <a:off x="1466850" y="1913632"/>
            <a:ext cx="2900958" cy="3683397"/>
            <a:chOff x="1466850" y="1913632"/>
            <a:chExt cx="2900958" cy="3683397"/>
          </a:xfrm>
        </p:grpSpPr>
        <p:pic>
          <p:nvPicPr>
            <p:cNvPr id="5" name="Image 0" descr="preencoded.png"/>
            <p:cNvPicPr>
              <a:picLocks noChangeAspect="1"/>
            </p:cNvPicPr>
            <p:nvPr/>
          </p:nvPicPr>
          <p:blipFill>
            <a:blip r:embed="rId3"/>
            <a:stretch>
              <a:fillRect/>
            </a:stretch>
          </p:blipFill>
          <p:spPr>
            <a:xfrm>
              <a:off x="1466850" y="1913632"/>
              <a:ext cx="2900958" cy="1792883"/>
            </a:xfrm>
            <a:prstGeom prst="rect">
              <a:avLst/>
            </a:prstGeom>
          </p:spPr>
        </p:pic>
        <p:sp>
          <p:nvSpPr>
            <p:cNvPr id="6" name="Text 3"/>
            <p:cNvSpPr/>
            <p:nvPr/>
          </p:nvSpPr>
          <p:spPr>
            <a:xfrm>
              <a:off x="1466850" y="3937893"/>
              <a:ext cx="2152650" cy="289322"/>
            </a:xfrm>
            <a:prstGeom prst="rect">
              <a:avLst/>
            </a:prstGeom>
            <a:noFill/>
            <a:ln/>
          </p:spPr>
          <p:txBody>
            <a:bodyPr wrap="none" rtlCol="0" anchor="t"/>
            <a:lstStyle/>
            <a:p>
              <a:pPr>
                <a:lnSpc>
                  <a:spcPts val="2278"/>
                </a:lnSpc>
              </a:pPr>
              <a:r>
                <a:rPr lang="en-US" sz="1822" b="1" dirty="0">
                  <a:solidFill>
                    <a:schemeClr val="bg1"/>
                  </a:solidFill>
                  <a:latin typeface="+mj-lt"/>
                  <a:ea typeface="Barlow" pitchFamily="34" charset="-122"/>
                  <a:cs typeface="Barlow" pitchFamily="34" charset="-120"/>
                </a:rPr>
                <a:t>Virtual Reality Fusion</a:t>
              </a:r>
              <a:endParaRPr lang="en-US" sz="1822" dirty="0">
                <a:solidFill>
                  <a:schemeClr val="bg1"/>
                </a:solidFill>
                <a:latin typeface="+mj-lt"/>
              </a:endParaRPr>
            </a:p>
          </p:txBody>
        </p:sp>
        <p:sp>
          <p:nvSpPr>
            <p:cNvPr id="7" name="Text 4"/>
            <p:cNvSpPr/>
            <p:nvPr/>
          </p:nvSpPr>
          <p:spPr>
            <a:xfrm>
              <a:off x="1466850" y="4412357"/>
              <a:ext cx="2900958" cy="1184672"/>
            </a:xfrm>
            <a:prstGeom prst="rect">
              <a:avLst/>
            </a:prstGeom>
            <a:noFill/>
            <a:ln/>
          </p:spPr>
          <p:txBody>
            <a:bodyPr wrap="square" rtlCol="0" anchor="t"/>
            <a:lstStyle/>
            <a:p>
              <a:pPr>
                <a:lnSpc>
                  <a:spcPts val="2332"/>
                </a:lnSpc>
              </a:pPr>
              <a:r>
                <a:rPr lang="en-US" sz="1458" dirty="0">
                  <a:solidFill>
                    <a:srgbClr val="EEEFF5"/>
                  </a:solidFill>
                  <a:latin typeface="+mj-lt"/>
                  <a:ea typeface="Montserrat" pitchFamily="34" charset="-122"/>
                  <a:cs typeface="Montserrat" pitchFamily="34" charset="-120"/>
                </a:rPr>
                <a:t>Generative AI will play a crucial role in creating immersive and interactive virtual reality experiences.</a:t>
              </a:r>
              <a:endParaRPr lang="en-US" sz="1458" dirty="0">
                <a:latin typeface="+mj-lt"/>
              </a:endParaRPr>
            </a:p>
          </p:txBody>
        </p:sp>
      </p:grpSp>
      <p:grpSp>
        <p:nvGrpSpPr>
          <p:cNvPr id="15" name="Group 14">
            <a:extLst>
              <a:ext uri="{FF2B5EF4-FFF2-40B4-BE49-F238E27FC236}">
                <a16:creationId xmlns:a16="http://schemas.microsoft.com/office/drawing/2014/main" id="{B1FFB108-D716-F4FF-69EB-93F819D15907}"/>
              </a:ext>
            </a:extLst>
          </p:cNvPr>
          <p:cNvGrpSpPr/>
          <p:nvPr/>
        </p:nvGrpSpPr>
        <p:grpSpPr>
          <a:xfrm>
            <a:off x="4645521" y="1913632"/>
            <a:ext cx="2900958" cy="3683397"/>
            <a:chOff x="4645521" y="1913632"/>
            <a:chExt cx="2900958" cy="3683397"/>
          </a:xfrm>
        </p:grpSpPr>
        <p:pic>
          <p:nvPicPr>
            <p:cNvPr id="8" name="Image 1" descr="preencoded.png"/>
            <p:cNvPicPr>
              <a:picLocks noChangeAspect="1"/>
            </p:cNvPicPr>
            <p:nvPr/>
          </p:nvPicPr>
          <p:blipFill>
            <a:blip r:embed="rId4"/>
            <a:stretch>
              <a:fillRect/>
            </a:stretch>
          </p:blipFill>
          <p:spPr>
            <a:xfrm>
              <a:off x="4645521" y="1913632"/>
              <a:ext cx="2900958" cy="1792883"/>
            </a:xfrm>
            <a:prstGeom prst="rect">
              <a:avLst/>
            </a:prstGeom>
          </p:spPr>
        </p:pic>
        <p:sp>
          <p:nvSpPr>
            <p:cNvPr id="9" name="Text 5"/>
            <p:cNvSpPr/>
            <p:nvPr/>
          </p:nvSpPr>
          <p:spPr>
            <a:xfrm>
              <a:off x="4645521" y="3937893"/>
              <a:ext cx="2254250" cy="289322"/>
            </a:xfrm>
            <a:prstGeom prst="rect">
              <a:avLst/>
            </a:prstGeom>
            <a:noFill/>
            <a:ln/>
          </p:spPr>
          <p:txBody>
            <a:bodyPr wrap="none" rtlCol="0" anchor="t"/>
            <a:lstStyle/>
            <a:p>
              <a:pPr>
                <a:lnSpc>
                  <a:spcPts val="2278"/>
                </a:lnSpc>
              </a:pPr>
              <a:r>
                <a:rPr lang="en-US" sz="1822" b="1" dirty="0">
                  <a:solidFill>
                    <a:schemeClr val="bg1"/>
                  </a:solidFill>
                  <a:latin typeface="+mj-lt"/>
                  <a:ea typeface="Barlow" pitchFamily="34" charset="-122"/>
                  <a:cs typeface="Barlow" pitchFamily="34" charset="-120"/>
                </a:rPr>
                <a:t>Advancing Healthcare</a:t>
              </a:r>
              <a:endParaRPr lang="en-US" sz="1822" dirty="0">
                <a:solidFill>
                  <a:schemeClr val="bg1"/>
                </a:solidFill>
                <a:latin typeface="+mj-lt"/>
              </a:endParaRPr>
            </a:p>
          </p:txBody>
        </p:sp>
        <p:sp>
          <p:nvSpPr>
            <p:cNvPr id="10" name="Text 6"/>
            <p:cNvSpPr/>
            <p:nvPr/>
          </p:nvSpPr>
          <p:spPr>
            <a:xfrm>
              <a:off x="4645521" y="4412357"/>
              <a:ext cx="2900958" cy="1184672"/>
            </a:xfrm>
            <a:prstGeom prst="rect">
              <a:avLst/>
            </a:prstGeom>
            <a:noFill/>
            <a:ln/>
          </p:spPr>
          <p:txBody>
            <a:bodyPr wrap="square" rtlCol="0" anchor="t"/>
            <a:lstStyle/>
            <a:p>
              <a:pPr>
                <a:lnSpc>
                  <a:spcPts val="2332"/>
                </a:lnSpc>
              </a:pPr>
              <a:r>
                <a:rPr lang="en-US" sz="1458" dirty="0">
                  <a:solidFill>
                    <a:srgbClr val="EEEFF5"/>
                  </a:solidFill>
                  <a:latin typeface="+mj-lt"/>
                  <a:ea typeface="Montserrat" pitchFamily="34" charset="-122"/>
                  <a:cs typeface="Montserrat" pitchFamily="34" charset="-120"/>
                </a:rPr>
                <a:t>The potential of generative AI to assist in medical research, disease diagnosis, and drug discovery is immense.</a:t>
              </a:r>
              <a:endParaRPr lang="en-US" sz="1458" dirty="0">
                <a:latin typeface="+mj-lt"/>
              </a:endParaRPr>
            </a:p>
          </p:txBody>
        </p:sp>
      </p:grpSp>
      <p:grpSp>
        <p:nvGrpSpPr>
          <p:cNvPr id="16" name="Group 15">
            <a:extLst>
              <a:ext uri="{FF2B5EF4-FFF2-40B4-BE49-F238E27FC236}">
                <a16:creationId xmlns:a16="http://schemas.microsoft.com/office/drawing/2014/main" id="{639C0291-DBE9-8335-CC78-E03CC1A949B0}"/>
              </a:ext>
            </a:extLst>
          </p:cNvPr>
          <p:cNvGrpSpPr/>
          <p:nvPr/>
        </p:nvGrpSpPr>
        <p:grpSpPr>
          <a:xfrm>
            <a:off x="7824193" y="1913632"/>
            <a:ext cx="2900958" cy="3979565"/>
            <a:chOff x="7824193" y="1913632"/>
            <a:chExt cx="2900958" cy="3979565"/>
          </a:xfrm>
        </p:grpSpPr>
        <p:pic>
          <p:nvPicPr>
            <p:cNvPr id="11" name="Image 2" descr="preencoded.png"/>
            <p:cNvPicPr>
              <a:picLocks noChangeAspect="1"/>
            </p:cNvPicPr>
            <p:nvPr/>
          </p:nvPicPr>
          <p:blipFill>
            <a:blip r:embed="rId5"/>
            <a:stretch>
              <a:fillRect/>
            </a:stretch>
          </p:blipFill>
          <p:spPr>
            <a:xfrm>
              <a:off x="7824193" y="1913632"/>
              <a:ext cx="2900958" cy="1792883"/>
            </a:xfrm>
            <a:prstGeom prst="rect">
              <a:avLst/>
            </a:prstGeom>
          </p:spPr>
        </p:pic>
        <p:sp>
          <p:nvSpPr>
            <p:cNvPr id="12" name="Text 7"/>
            <p:cNvSpPr/>
            <p:nvPr/>
          </p:nvSpPr>
          <p:spPr>
            <a:xfrm>
              <a:off x="7824193" y="3937893"/>
              <a:ext cx="2698750" cy="289322"/>
            </a:xfrm>
            <a:prstGeom prst="rect">
              <a:avLst/>
            </a:prstGeom>
            <a:noFill/>
            <a:ln/>
          </p:spPr>
          <p:txBody>
            <a:bodyPr wrap="none" rtlCol="0" anchor="t"/>
            <a:lstStyle/>
            <a:p>
              <a:pPr>
                <a:lnSpc>
                  <a:spcPts val="2278"/>
                </a:lnSpc>
              </a:pPr>
              <a:r>
                <a:rPr lang="en-US" sz="1822" b="1" dirty="0">
                  <a:solidFill>
                    <a:schemeClr val="bg1"/>
                  </a:solidFill>
                  <a:latin typeface="+mj-lt"/>
                  <a:ea typeface="Barlow" pitchFamily="34" charset="-122"/>
                  <a:cs typeface="Barlow" pitchFamily="34" charset="-120"/>
                </a:rPr>
                <a:t>Smart City Transformation</a:t>
              </a:r>
              <a:endParaRPr lang="en-US" sz="1822" dirty="0">
                <a:solidFill>
                  <a:schemeClr val="bg1"/>
                </a:solidFill>
                <a:latin typeface="+mj-lt"/>
              </a:endParaRPr>
            </a:p>
          </p:txBody>
        </p:sp>
        <p:sp>
          <p:nvSpPr>
            <p:cNvPr id="13" name="Text 8"/>
            <p:cNvSpPr/>
            <p:nvPr/>
          </p:nvSpPr>
          <p:spPr>
            <a:xfrm>
              <a:off x="7824193" y="4412357"/>
              <a:ext cx="2900958" cy="1480840"/>
            </a:xfrm>
            <a:prstGeom prst="rect">
              <a:avLst/>
            </a:prstGeom>
            <a:noFill/>
            <a:ln/>
          </p:spPr>
          <p:txBody>
            <a:bodyPr wrap="square" rtlCol="0" anchor="t"/>
            <a:lstStyle/>
            <a:p>
              <a:pPr>
                <a:lnSpc>
                  <a:spcPts val="2332"/>
                </a:lnSpc>
              </a:pPr>
              <a:r>
                <a:rPr lang="en-US" sz="1458" dirty="0">
                  <a:solidFill>
                    <a:srgbClr val="EEEFF5"/>
                  </a:solidFill>
                  <a:latin typeface="+mj-lt"/>
                  <a:ea typeface="Montserrat" pitchFamily="34" charset="-122"/>
                  <a:cs typeface="Montserrat" pitchFamily="34" charset="-120"/>
                </a:rPr>
                <a:t>Generative AI can drive the transformation of cities by generating sustainable, efficient, and user-centric designs.</a:t>
              </a:r>
              <a:endParaRPr lang="en-US" sz="1458" dirty="0">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7F1E-6993-3098-8668-080BE9C0588D}"/>
              </a:ext>
            </a:extLst>
          </p:cNvPr>
          <p:cNvSpPr>
            <a:spLocks noGrp="1"/>
          </p:cNvSpPr>
          <p:nvPr>
            <p:ph type="title"/>
          </p:nvPr>
        </p:nvSpPr>
        <p:spPr>
          <a:xfrm>
            <a:off x="1002983" y="194783"/>
            <a:ext cx="10627984" cy="769493"/>
          </a:xfrm>
        </p:spPr>
        <p:txBody>
          <a:bodyPr>
            <a:normAutofit fontScale="90000"/>
          </a:bodyPr>
          <a:lstStyle/>
          <a:p>
            <a:r>
              <a:rPr lang="en-IN" dirty="0"/>
              <a:t>Impact of </a:t>
            </a:r>
            <a:r>
              <a:rPr lang="en-IN" dirty="0" err="1"/>
              <a:t>GenAI</a:t>
            </a:r>
            <a:r>
              <a:rPr lang="en-IN" dirty="0"/>
              <a:t> on AI &amp; Analytics roles</a:t>
            </a:r>
          </a:p>
        </p:txBody>
      </p:sp>
      <p:graphicFrame>
        <p:nvGraphicFramePr>
          <p:cNvPr id="9" name="Content Placeholder 8">
            <a:extLst>
              <a:ext uri="{FF2B5EF4-FFF2-40B4-BE49-F238E27FC236}">
                <a16:creationId xmlns:a16="http://schemas.microsoft.com/office/drawing/2014/main" id="{2F46420B-F361-6E7C-1543-EB073C6F2D39}"/>
              </a:ext>
            </a:extLst>
          </p:cNvPr>
          <p:cNvGraphicFramePr>
            <a:graphicFrameLocks noGrp="1"/>
          </p:cNvGraphicFramePr>
          <p:nvPr>
            <p:ph sz="quarter" idx="14"/>
            <p:extLst>
              <p:ext uri="{D42A27DB-BD31-4B8C-83A1-F6EECF244321}">
                <p14:modId xmlns:p14="http://schemas.microsoft.com/office/powerpoint/2010/main" val="407029981"/>
              </p:ext>
            </p:extLst>
          </p:nvPr>
        </p:nvGraphicFramePr>
        <p:xfrm>
          <a:off x="1100295" y="1266092"/>
          <a:ext cx="10339753" cy="5028074"/>
        </p:xfrm>
        <a:graphic>
          <a:graphicData uri="http://schemas.openxmlformats.org/drawingml/2006/table">
            <a:tbl>
              <a:tblPr firstRow="1">
                <a:tableStyleId>{B301B821-A1FF-4177-AEE7-76D212191A09}</a:tableStyleId>
              </a:tblPr>
              <a:tblGrid>
                <a:gridCol w="1195753">
                  <a:extLst>
                    <a:ext uri="{9D8B030D-6E8A-4147-A177-3AD203B41FA5}">
                      <a16:colId xmlns:a16="http://schemas.microsoft.com/office/drawing/2014/main" val="4244977149"/>
                    </a:ext>
                  </a:extLst>
                </a:gridCol>
                <a:gridCol w="3617407">
                  <a:extLst>
                    <a:ext uri="{9D8B030D-6E8A-4147-A177-3AD203B41FA5}">
                      <a16:colId xmlns:a16="http://schemas.microsoft.com/office/drawing/2014/main" val="1358324407"/>
                    </a:ext>
                  </a:extLst>
                </a:gridCol>
                <a:gridCol w="5526593">
                  <a:extLst>
                    <a:ext uri="{9D8B030D-6E8A-4147-A177-3AD203B41FA5}">
                      <a16:colId xmlns:a16="http://schemas.microsoft.com/office/drawing/2014/main" val="2945331493"/>
                    </a:ext>
                  </a:extLst>
                </a:gridCol>
              </a:tblGrid>
              <a:tr h="198342">
                <a:tc>
                  <a:txBody>
                    <a:bodyPr/>
                    <a:lstStyle/>
                    <a:p>
                      <a:pPr algn="l" fontAlgn="b"/>
                      <a:r>
                        <a:rPr lang="en-IN" sz="1200" u="none" strike="noStrike" dirty="0">
                          <a:effectLst/>
                        </a:rPr>
                        <a:t>Roles</a:t>
                      </a:r>
                      <a:endParaRPr lang="en-IN" sz="1200" b="1" i="0" u="none" strike="noStrike" dirty="0">
                        <a:solidFill>
                          <a:srgbClr val="374151"/>
                        </a:solidFill>
                        <a:effectLst/>
                        <a:latin typeface="Segoe UI" panose="020B0502040204020203" pitchFamily="34" charset="0"/>
                      </a:endParaRPr>
                    </a:p>
                  </a:txBody>
                  <a:tcPr anchor="b"/>
                </a:tc>
                <a:tc>
                  <a:txBody>
                    <a:bodyPr/>
                    <a:lstStyle/>
                    <a:p>
                      <a:pPr algn="l" fontAlgn="b"/>
                      <a:r>
                        <a:rPr lang="en-IN" sz="1200" u="none" strike="noStrike" dirty="0">
                          <a:effectLst/>
                        </a:rPr>
                        <a:t>Before </a:t>
                      </a:r>
                      <a:r>
                        <a:rPr lang="en-IN" sz="1200" u="none" strike="noStrike" dirty="0" err="1">
                          <a:effectLst/>
                        </a:rPr>
                        <a:t>GenAI</a:t>
                      </a:r>
                      <a:r>
                        <a:rPr lang="en-IN" sz="1200" u="none" strike="noStrike" dirty="0">
                          <a:effectLst/>
                        </a:rPr>
                        <a:t> Skills</a:t>
                      </a:r>
                      <a:endParaRPr lang="en-IN" sz="1200" b="1" i="0" u="none" strike="noStrike" dirty="0">
                        <a:solidFill>
                          <a:srgbClr val="374151"/>
                        </a:solidFill>
                        <a:effectLst/>
                        <a:latin typeface="Segoe UI" panose="020B0502040204020203" pitchFamily="34" charset="0"/>
                      </a:endParaRPr>
                    </a:p>
                  </a:txBody>
                  <a:tcPr anchor="b"/>
                </a:tc>
                <a:tc>
                  <a:txBody>
                    <a:bodyPr/>
                    <a:lstStyle/>
                    <a:p>
                      <a:pPr algn="l" fontAlgn="b"/>
                      <a:r>
                        <a:rPr lang="en-IN" sz="1200" u="none" strike="noStrike" dirty="0">
                          <a:effectLst/>
                        </a:rPr>
                        <a:t>After </a:t>
                      </a:r>
                      <a:r>
                        <a:rPr lang="en-IN" sz="1200" u="none" strike="noStrike" dirty="0" err="1">
                          <a:effectLst/>
                        </a:rPr>
                        <a:t>GenAI</a:t>
                      </a:r>
                      <a:r>
                        <a:rPr lang="en-IN" sz="1200" u="none" strike="noStrike" dirty="0">
                          <a:effectLst/>
                        </a:rPr>
                        <a:t> Era</a:t>
                      </a:r>
                      <a:endParaRPr lang="en-IN" sz="1200" b="1" i="0" u="none" strike="noStrike" dirty="0">
                        <a:solidFill>
                          <a:srgbClr val="374151"/>
                        </a:solidFill>
                        <a:effectLst/>
                        <a:latin typeface="Segoe UI" panose="020B0502040204020203" pitchFamily="34" charset="0"/>
                      </a:endParaRPr>
                    </a:p>
                  </a:txBody>
                  <a:tcPr anchor="b"/>
                </a:tc>
                <a:extLst>
                  <a:ext uri="{0D108BD9-81ED-4DB2-BD59-A6C34878D82A}">
                    <a16:rowId xmlns:a16="http://schemas.microsoft.com/office/drawing/2014/main" val="3438228901"/>
                  </a:ext>
                </a:extLst>
              </a:tr>
              <a:tr h="590491">
                <a:tc>
                  <a:txBody>
                    <a:bodyPr/>
                    <a:lstStyle/>
                    <a:p>
                      <a:pPr fontAlgn="base"/>
                      <a:r>
                        <a:rPr lang="en-IN" sz="1200" dirty="0">
                          <a:effectLst/>
                        </a:rPr>
                        <a:t>Data Analyst</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SQL, Excel, Tableau</a:t>
                      </a:r>
                    </a:p>
                    <a:p>
                      <a:pPr fontAlgn="base"/>
                      <a:r>
                        <a:rPr lang="en-US" sz="1200" b="1" dirty="0">
                          <a:effectLst/>
                        </a:rPr>
                        <a:t>Tasks</a:t>
                      </a:r>
                      <a:r>
                        <a:rPr lang="en-US" sz="1200" dirty="0">
                          <a:effectLst/>
                        </a:rPr>
                        <a:t>: Data cleaning, basic statistical analysis, visualization.</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Basic NLP, GPT-3</a:t>
                      </a:r>
                    </a:p>
                    <a:p>
                      <a:pPr fontAlgn="base"/>
                      <a:r>
                        <a:rPr lang="en-US" sz="1200" b="1" dirty="0">
                          <a:effectLst/>
                        </a:rPr>
                        <a:t>Additional Tasks</a:t>
                      </a:r>
                      <a:r>
                        <a:rPr lang="en-US" sz="1200" dirty="0">
                          <a:effectLst/>
                        </a:rPr>
                        <a:t>: Crafting basic prompts for data summarization, predictive analysis.</a:t>
                      </a:r>
                    </a:p>
                  </a:txBody>
                  <a:tcPr anchor="ctr"/>
                </a:tc>
                <a:extLst>
                  <a:ext uri="{0D108BD9-81ED-4DB2-BD59-A6C34878D82A}">
                    <a16:rowId xmlns:a16="http://schemas.microsoft.com/office/drawing/2014/main" val="3456244920"/>
                  </a:ext>
                </a:extLst>
              </a:tr>
              <a:tr h="634960">
                <a:tc>
                  <a:txBody>
                    <a:bodyPr/>
                    <a:lstStyle/>
                    <a:p>
                      <a:pPr fontAlgn="base"/>
                      <a:r>
                        <a:rPr lang="en-IN" sz="1200">
                          <a:effectLst/>
                        </a:rPr>
                        <a:t>Data Scientist</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Python, R, Machine Learning libraries</a:t>
                      </a:r>
                    </a:p>
                    <a:p>
                      <a:pPr fontAlgn="base"/>
                      <a:r>
                        <a:rPr lang="en-US" sz="1200" b="1" dirty="0">
                          <a:effectLst/>
                        </a:rPr>
                        <a:t>Tasks</a:t>
                      </a:r>
                      <a:r>
                        <a:rPr lang="en-US" sz="1200" dirty="0">
                          <a:effectLst/>
                        </a:rPr>
                        <a:t>: Predictive modeling, data mining, complex data analysis.</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Prompt Engineering, Generative Modeling</a:t>
                      </a:r>
                    </a:p>
                    <a:p>
                      <a:pPr fontAlgn="base"/>
                      <a:r>
                        <a:rPr lang="en-US" sz="1200" b="1" dirty="0">
                          <a:effectLst/>
                        </a:rPr>
                        <a:t>Additional Tasks</a:t>
                      </a:r>
                      <a:r>
                        <a:rPr lang="en-US" sz="1200" dirty="0">
                          <a:effectLst/>
                        </a:rPr>
                        <a:t>: Fine-tuning generative models for data insights, crafting specialized prompts.</a:t>
                      </a:r>
                    </a:p>
                  </a:txBody>
                  <a:tcPr anchor="ctr"/>
                </a:tc>
                <a:extLst>
                  <a:ext uri="{0D108BD9-81ED-4DB2-BD59-A6C34878D82A}">
                    <a16:rowId xmlns:a16="http://schemas.microsoft.com/office/drawing/2014/main" val="560584841"/>
                  </a:ext>
                </a:extLst>
              </a:tr>
              <a:tr h="634960">
                <a:tc>
                  <a:txBody>
                    <a:bodyPr/>
                    <a:lstStyle/>
                    <a:p>
                      <a:pPr fontAlgn="base"/>
                      <a:r>
                        <a:rPr lang="en-IN" sz="1200">
                          <a:effectLst/>
                        </a:rPr>
                        <a:t>Data Engineer</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Python, SQL, Spark</a:t>
                      </a:r>
                    </a:p>
                    <a:p>
                      <a:pPr fontAlgn="base"/>
                      <a:r>
                        <a:rPr lang="en-US" sz="1200" b="1" dirty="0">
                          <a:effectLst/>
                        </a:rPr>
                        <a:t>Tasks</a:t>
                      </a:r>
                      <a:r>
                        <a:rPr lang="en-US" sz="1200" dirty="0">
                          <a:effectLst/>
                        </a:rPr>
                        <a:t>: Building, maintaining, optimizing data pipelines.</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Generative Model Integration</a:t>
                      </a:r>
                    </a:p>
                    <a:p>
                      <a:pPr fontAlgn="base"/>
                      <a:r>
                        <a:rPr lang="en-US" sz="1200" b="1" dirty="0">
                          <a:effectLst/>
                        </a:rPr>
                        <a:t>Additional Tasks</a:t>
                      </a:r>
                      <a:r>
                        <a:rPr lang="en-US" sz="1200" dirty="0">
                          <a:effectLst/>
                        </a:rPr>
                        <a:t>: Managing data pipelines for generative models, model deployment.</a:t>
                      </a:r>
                    </a:p>
                  </a:txBody>
                  <a:tcPr anchor="ctr"/>
                </a:tc>
                <a:extLst>
                  <a:ext uri="{0D108BD9-81ED-4DB2-BD59-A6C34878D82A}">
                    <a16:rowId xmlns:a16="http://schemas.microsoft.com/office/drawing/2014/main" val="2146699979"/>
                  </a:ext>
                </a:extLst>
              </a:tr>
              <a:tr h="634960">
                <a:tc>
                  <a:txBody>
                    <a:bodyPr/>
                    <a:lstStyle/>
                    <a:p>
                      <a:pPr fontAlgn="base"/>
                      <a:r>
                        <a:rPr lang="en-IN" sz="1200">
                          <a:effectLst/>
                        </a:rPr>
                        <a:t>ML Engineer</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Python, TensorFlow, </a:t>
                      </a:r>
                      <a:r>
                        <a:rPr lang="en-US" sz="1200" dirty="0" err="1">
                          <a:effectLst/>
                        </a:rPr>
                        <a:t>PyTorch</a:t>
                      </a:r>
                      <a:endParaRPr lang="en-US" sz="1200" dirty="0">
                        <a:effectLst/>
                      </a:endParaRPr>
                    </a:p>
                    <a:p>
                      <a:pPr fontAlgn="base"/>
                      <a:r>
                        <a:rPr lang="en-US" sz="1200" b="1" dirty="0">
                          <a:effectLst/>
                        </a:rPr>
                        <a:t>Tasks</a:t>
                      </a:r>
                      <a:r>
                        <a:rPr lang="en-US" sz="1200" dirty="0">
                          <a:effectLst/>
                        </a:rPr>
                        <a:t>: Building and implementing ML models.</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Generative Model Tuning</a:t>
                      </a:r>
                    </a:p>
                    <a:p>
                      <a:pPr fontAlgn="base"/>
                      <a:r>
                        <a:rPr lang="en-US" sz="1200" b="1" dirty="0">
                          <a:effectLst/>
                        </a:rPr>
                        <a:t>Additional Tasks</a:t>
                      </a:r>
                      <a:r>
                        <a:rPr lang="en-US" sz="1200" dirty="0">
                          <a:effectLst/>
                        </a:rPr>
                        <a:t>: Fine-tuning generative models, prompt engineering for specific tasks.</a:t>
                      </a:r>
                    </a:p>
                  </a:txBody>
                  <a:tcPr anchor="ctr"/>
                </a:tc>
                <a:extLst>
                  <a:ext uri="{0D108BD9-81ED-4DB2-BD59-A6C34878D82A}">
                    <a16:rowId xmlns:a16="http://schemas.microsoft.com/office/drawing/2014/main" val="1416080811"/>
                  </a:ext>
                </a:extLst>
              </a:tr>
              <a:tr h="590491">
                <a:tc>
                  <a:txBody>
                    <a:bodyPr/>
                    <a:lstStyle/>
                    <a:p>
                      <a:pPr fontAlgn="base"/>
                      <a:r>
                        <a:rPr lang="en-IN" sz="1200">
                          <a:effectLst/>
                        </a:rPr>
                        <a:t>DL Engineer</a:t>
                      </a:r>
                    </a:p>
                  </a:txBody>
                  <a:tcPr anchor="ctr">
                    <a:lnR w="12700" cap="flat" cmpd="sng" algn="ctr">
                      <a:solidFill>
                        <a:schemeClr val="tx1"/>
                      </a:solidFill>
                      <a:prstDash val="solid"/>
                      <a:round/>
                      <a:headEnd type="none" w="med" len="med"/>
                      <a:tailEnd type="none" w="med" len="med"/>
                    </a:lnR>
                  </a:tcPr>
                </a:tc>
                <a:tc>
                  <a:txBody>
                    <a:bodyPr/>
                    <a:lstStyle/>
                    <a:p>
                      <a:pPr fontAlgn="base"/>
                      <a:r>
                        <a:rPr lang="en-IN" sz="1200" b="1" dirty="0">
                          <a:effectLst/>
                        </a:rPr>
                        <a:t>Skills</a:t>
                      </a:r>
                      <a:r>
                        <a:rPr lang="en-IN" sz="1200" dirty="0">
                          <a:effectLst/>
                        </a:rPr>
                        <a:t>: Python, TensorFlow, </a:t>
                      </a:r>
                      <a:r>
                        <a:rPr lang="en-IN" sz="1200" dirty="0" err="1">
                          <a:effectLst/>
                        </a:rPr>
                        <a:t>Keras</a:t>
                      </a:r>
                      <a:endParaRPr lang="en-IN" sz="1200" dirty="0">
                        <a:effectLst/>
                      </a:endParaRPr>
                    </a:p>
                    <a:p>
                      <a:pPr fontAlgn="base"/>
                      <a:r>
                        <a:rPr lang="en-IN" sz="1200" b="1" dirty="0">
                          <a:effectLst/>
                        </a:rPr>
                        <a:t>Tasks</a:t>
                      </a:r>
                      <a:r>
                        <a:rPr lang="en-IN" sz="1200" dirty="0">
                          <a:effectLst/>
                        </a:rPr>
                        <a:t>: Implementing deep learning models.</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GANs, Transformers</a:t>
                      </a:r>
                    </a:p>
                    <a:p>
                      <a:pPr fontAlgn="base"/>
                      <a:r>
                        <a:rPr lang="en-US" sz="1200" b="1" dirty="0">
                          <a:effectLst/>
                        </a:rPr>
                        <a:t>Additional Tasks</a:t>
                      </a:r>
                      <a:r>
                        <a:rPr lang="en-US" sz="1200" dirty="0">
                          <a:effectLst/>
                        </a:rPr>
                        <a:t>: Implementing and tuning generative models.</a:t>
                      </a:r>
                    </a:p>
                  </a:txBody>
                  <a:tcPr anchor="ctr"/>
                </a:tc>
                <a:extLst>
                  <a:ext uri="{0D108BD9-81ED-4DB2-BD59-A6C34878D82A}">
                    <a16:rowId xmlns:a16="http://schemas.microsoft.com/office/drawing/2014/main" val="3252590968"/>
                  </a:ext>
                </a:extLst>
              </a:tr>
              <a:tr h="786566">
                <a:tc>
                  <a:txBody>
                    <a:bodyPr/>
                    <a:lstStyle/>
                    <a:p>
                      <a:pPr fontAlgn="base"/>
                      <a:r>
                        <a:rPr lang="en-IN" sz="1200">
                          <a:effectLst/>
                        </a:rPr>
                        <a:t>AI Engineer</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Python, ML frameworks, Cloud Computing</a:t>
                      </a:r>
                    </a:p>
                    <a:p>
                      <a:pPr fontAlgn="base"/>
                      <a:r>
                        <a:rPr lang="en-US" sz="1200" b="1" dirty="0">
                          <a:effectLst/>
                        </a:rPr>
                        <a:t>Tasks</a:t>
                      </a:r>
                      <a:r>
                        <a:rPr lang="en-US" sz="1200" dirty="0">
                          <a:effectLst/>
                        </a:rPr>
                        <a:t>: Building AI-powered applications.</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Advanced Prompt Engineering</a:t>
                      </a:r>
                    </a:p>
                    <a:p>
                      <a:pPr fontAlgn="base"/>
                      <a:r>
                        <a:rPr lang="en-US" sz="1200" b="1" dirty="0">
                          <a:effectLst/>
                        </a:rPr>
                        <a:t>Additional Tasks</a:t>
                      </a:r>
                      <a:r>
                        <a:rPr lang="en-US" sz="1200" dirty="0">
                          <a:effectLst/>
                        </a:rPr>
                        <a:t>: Integrating generative models into AI solutions, specialized prompt crafting.</a:t>
                      </a:r>
                    </a:p>
                  </a:txBody>
                  <a:tcPr anchor="ctr"/>
                </a:tc>
                <a:extLst>
                  <a:ext uri="{0D108BD9-81ED-4DB2-BD59-A6C34878D82A}">
                    <a16:rowId xmlns:a16="http://schemas.microsoft.com/office/drawing/2014/main" val="1170677235"/>
                  </a:ext>
                </a:extLst>
              </a:tr>
              <a:tr h="816377">
                <a:tc>
                  <a:txBody>
                    <a:bodyPr/>
                    <a:lstStyle/>
                    <a:p>
                      <a:pPr fontAlgn="base"/>
                      <a:r>
                        <a:rPr lang="en-IN" sz="1200">
                          <a:effectLst/>
                        </a:rPr>
                        <a:t>Big Data Engineer</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Hadoop, Spark, Kafka</a:t>
                      </a:r>
                    </a:p>
                    <a:p>
                      <a:pPr fontAlgn="base"/>
                      <a:r>
                        <a:rPr lang="en-US" sz="1200" b="1" dirty="0">
                          <a:effectLst/>
                        </a:rPr>
                        <a:t>Tasks</a:t>
                      </a:r>
                      <a:r>
                        <a:rPr lang="en-US" sz="1200" dirty="0">
                          <a:effectLst/>
                        </a:rPr>
                        <a:t>: Managing and optimizing big data pipelines.</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Generative Model Data Flow Management</a:t>
                      </a:r>
                    </a:p>
                    <a:p>
                      <a:pPr fontAlgn="base"/>
                      <a:r>
                        <a:rPr lang="en-US" sz="1200" b="1" dirty="0">
                          <a:effectLst/>
                        </a:rPr>
                        <a:t>Additional Tasks</a:t>
                      </a:r>
                      <a:r>
                        <a:rPr lang="en-US" sz="1200" dirty="0">
                          <a:effectLst/>
                        </a:rPr>
                        <a:t>: Managing data pipelines to support generative models, handling larger data sets for training.</a:t>
                      </a:r>
                    </a:p>
                  </a:txBody>
                  <a:tcPr anchor="ctr"/>
                </a:tc>
                <a:extLst>
                  <a:ext uri="{0D108BD9-81ED-4DB2-BD59-A6C34878D82A}">
                    <a16:rowId xmlns:a16="http://schemas.microsoft.com/office/drawing/2014/main" val="3360014188"/>
                  </a:ext>
                </a:extLst>
              </a:tr>
            </a:tbl>
          </a:graphicData>
        </a:graphic>
      </p:graphicFrame>
      <p:sp>
        <p:nvSpPr>
          <p:cNvPr id="4" name="Footer Placeholder 3">
            <a:extLst>
              <a:ext uri="{FF2B5EF4-FFF2-40B4-BE49-F238E27FC236}">
                <a16:creationId xmlns:a16="http://schemas.microsoft.com/office/drawing/2014/main" id="{841DED7F-9C79-B295-3A55-822C3C625C38}"/>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5" name="Date Placeholder 4">
            <a:extLst>
              <a:ext uri="{FF2B5EF4-FFF2-40B4-BE49-F238E27FC236}">
                <a16:creationId xmlns:a16="http://schemas.microsoft.com/office/drawing/2014/main" id="{58DFC26D-9B60-4042-29F4-FA0F114D45A9}"/>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22073486-2CFF-12DE-4AA5-D7DC160F6F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732624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8E7DAC-D9F1-AB1D-8C35-B6F261AE5AC4}"/>
              </a:ext>
            </a:extLst>
          </p:cNvPr>
          <p:cNvSpPr>
            <a:spLocks noGrp="1"/>
          </p:cNvSpPr>
          <p:nvPr>
            <p:ph type="title"/>
          </p:nvPr>
        </p:nvSpPr>
        <p:spPr/>
        <p:txBody>
          <a:bodyPr>
            <a:normAutofit/>
          </a:bodyPr>
          <a:lstStyle/>
          <a:p>
            <a:r>
              <a:rPr lang="en-US" sz="2800" b="0" dirty="0"/>
              <a:t>Understanding AI &amp; Analytics</a:t>
            </a:r>
          </a:p>
        </p:txBody>
      </p:sp>
      <p:sp>
        <p:nvSpPr>
          <p:cNvPr id="8" name="Content Placeholder 7">
            <a:extLst>
              <a:ext uri="{FF2B5EF4-FFF2-40B4-BE49-F238E27FC236}">
                <a16:creationId xmlns:a16="http://schemas.microsoft.com/office/drawing/2014/main" id="{261D71F0-9AD9-94D5-0428-39DFA0B7C83B}"/>
              </a:ext>
            </a:extLst>
          </p:cNvPr>
          <p:cNvSpPr>
            <a:spLocks noGrp="1"/>
          </p:cNvSpPr>
          <p:nvPr>
            <p:ph sz="quarter" idx="14"/>
          </p:nvPr>
        </p:nvSpPr>
        <p:spPr/>
        <p:txBody>
          <a:bodyPr>
            <a:normAutofit fontScale="92500" lnSpcReduction="20000"/>
          </a:bodyPr>
          <a:lstStyle/>
          <a:p>
            <a:pPr marL="0" indent="0">
              <a:buNone/>
            </a:pPr>
            <a:r>
              <a:rPr lang="en-US" b="1" dirty="0">
                <a:solidFill>
                  <a:srgbClr val="4A41C5"/>
                </a:solidFill>
              </a:rPr>
              <a:t>What is AI?</a:t>
            </a:r>
          </a:p>
          <a:p>
            <a:pPr marL="0" indent="0">
              <a:buNone/>
            </a:pPr>
            <a:r>
              <a:rPr lang="en-US" dirty="0"/>
              <a:t>AI refers to the use of computer algorithms to simulate intelligent behavior, such as recognizing patterns, making decisions, and solving problems.</a:t>
            </a:r>
          </a:p>
          <a:p>
            <a:pPr marL="0" indent="0">
              <a:buNone/>
            </a:pPr>
            <a:endParaRPr lang="en-US" dirty="0"/>
          </a:p>
          <a:p>
            <a:pPr marL="0" indent="0">
              <a:buNone/>
            </a:pPr>
            <a:r>
              <a:rPr lang="en-US" b="1" dirty="0"/>
              <a:t>Example:</a:t>
            </a:r>
          </a:p>
          <a:p>
            <a:pPr marL="0" indent="0">
              <a:buNone/>
            </a:pPr>
            <a:r>
              <a:rPr lang="en-US" dirty="0">
                <a:solidFill>
                  <a:srgbClr val="4A41C5"/>
                </a:solidFill>
              </a:rPr>
              <a:t>What:</a:t>
            </a:r>
            <a:r>
              <a:rPr lang="en-US" dirty="0"/>
              <a:t> An example of AI is developing a chatbot solution with the help of Machine Learning algorithm. </a:t>
            </a:r>
          </a:p>
          <a:p>
            <a:pPr marL="0" indent="0">
              <a:buNone/>
            </a:pPr>
            <a:r>
              <a:rPr lang="en-US" dirty="0">
                <a:solidFill>
                  <a:srgbClr val="4A41C5"/>
                </a:solidFill>
              </a:rPr>
              <a:t>Outcome</a:t>
            </a:r>
            <a:r>
              <a:rPr lang="en-US" dirty="0"/>
              <a:t>: The chatbot can now interact with customers, answer their questions and provide relevant services, information.</a:t>
            </a:r>
          </a:p>
          <a:p>
            <a:pPr marL="0" indent="0">
              <a:buNone/>
            </a:pPr>
            <a:r>
              <a:rPr lang="en-US" dirty="0">
                <a:solidFill>
                  <a:srgbClr val="4A41C5"/>
                </a:solidFill>
              </a:rPr>
              <a:t>Impact</a:t>
            </a:r>
            <a:r>
              <a:rPr lang="en-US" dirty="0"/>
              <a:t>: This can help in reducing cost of customer service for company, improving UX by providing solutions in lesser time.</a:t>
            </a:r>
          </a:p>
        </p:txBody>
      </p:sp>
      <p:sp>
        <p:nvSpPr>
          <p:cNvPr id="3" name="Footer Placeholder 2">
            <a:extLst>
              <a:ext uri="{FF2B5EF4-FFF2-40B4-BE49-F238E27FC236}">
                <a16:creationId xmlns:a16="http://schemas.microsoft.com/office/drawing/2014/main" id="{9D22D534-93C8-CE26-EBEB-C08FDE8F172A}"/>
              </a:ext>
            </a:extLst>
          </p:cNvPr>
          <p:cNvSpPr>
            <a:spLocks noGrp="1"/>
          </p:cNvSpPr>
          <p:nvPr>
            <p:ph type="ftr" sz="quarter" idx="11"/>
          </p:nvPr>
        </p:nvSpPr>
        <p:spPr/>
        <p:txBody>
          <a:bodyPr/>
          <a:lstStyle/>
          <a:p>
            <a:pPr>
              <a:defRPr/>
            </a:pPr>
            <a:r>
              <a:rPr lang="en-US"/>
              <a:t>AI &amp; Data for Recruiters</a:t>
            </a:r>
            <a:endParaRPr lang="en-US" dirty="0"/>
          </a:p>
        </p:txBody>
      </p:sp>
      <p:sp>
        <p:nvSpPr>
          <p:cNvPr id="5" name="Date Placeholder 4">
            <a:extLst>
              <a:ext uri="{FF2B5EF4-FFF2-40B4-BE49-F238E27FC236}">
                <a16:creationId xmlns:a16="http://schemas.microsoft.com/office/drawing/2014/main" id="{4A7B7D50-D94D-5020-F73A-16B1760E5041}"/>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A6A49124-BA23-CB66-2520-16E0A6C5CD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443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7F1E-6993-3098-8668-080BE9C0588D}"/>
              </a:ext>
            </a:extLst>
          </p:cNvPr>
          <p:cNvSpPr>
            <a:spLocks noGrp="1"/>
          </p:cNvSpPr>
          <p:nvPr>
            <p:ph type="title"/>
          </p:nvPr>
        </p:nvSpPr>
        <p:spPr/>
        <p:txBody>
          <a:bodyPr>
            <a:normAutofit fontScale="90000"/>
          </a:bodyPr>
          <a:lstStyle/>
          <a:p>
            <a:r>
              <a:rPr lang="en-IN" dirty="0"/>
              <a:t>Impact of </a:t>
            </a:r>
            <a:r>
              <a:rPr lang="en-IN" dirty="0" err="1"/>
              <a:t>GenAI</a:t>
            </a:r>
            <a:r>
              <a:rPr lang="en-IN" dirty="0"/>
              <a:t> on other roles</a:t>
            </a:r>
          </a:p>
        </p:txBody>
      </p:sp>
      <p:graphicFrame>
        <p:nvGraphicFramePr>
          <p:cNvPr id="9" name="Content Placeholder 8">
            <a:extLst>
              <a:ext uri="{FF2B5EF4-FFF2-40B4-BE49-F238E27FC236}">
                <a16:creationId xmlns:a16="http://schemas.microsoft.com/office/drawing/2014/main" id="{2F46420B-F361-6E7C-1543-EB073C6F2D39}"/>
              </a:ext>
            </a:extLst>
          </p:cNvPr>
          <p:cNvGraphicFramePr>
            <a:graphicFrameLocks noGrp="1"/>
          </p:cNvGraphicFramePr>
          <p:nvPr>
            <p:ph sz="quarter" idx="14"/>
            <p:extLst>
              <p:ext uri="{D42A27DB-BD31-4B8C-83A1-F6EECF244321}">
                <p14:modId xmlns:p14="http://schemas.microsoft.com/office/powerpoint/2010/main" val="4225463628"/>
              </p:ext>
            </p:extLst>
          </p:nvPr>
        </p:nvGraphicFramePr>
        <p:xfrm>
          <a:off x="1100295" y="1266092"/>
          <a:ext cx="10339753" cy="5014130"/>
        </p:xfrm>
        <a:graphic>
          <a:graphicData uri="http://schemas.openxmlformats.org/drawingml/2006/table">
            <a:tbl>
              <a:tblPr firstRow="1">
                <a:tableStyleId>{B301B821-A1FF-4177-AEE7-76D212191A09}</a:tableStyleId>
              </a:tblPr>
              <a:tblGrid>
                <a:gridCol w="1195753">
                  <a:extLst>
                    <a:ext uri="{9D8B030D-6E8A-4147-A177-3AD203B41FA5}">
                      <a16:colId xmlns:a16="http://schemas.microsoft.com/office/drawing/2014/main" val="4244977149"/>
                    </a:ext>
                  </a:extLst>
                </a:gridCol>
                <a:gridCol w="3396343">
                  <a:extLst>
                    <a:ext uri="{9D8B030D-6E8A-4147-A177-3AD203B41FA5}">
                      <a16:colId xmlns:a16="http://schemas.microsoft.com/office/drawing/2014/main" val="1358324407"/>
                    </a:ext>
                  </a:extLst>
                </a:gridCol>
                <a:gridCol w="5747657">
                  <a:extLst>
                    <a:ext uri="{9D8B030D-6E8A-4147-A177-3AD203B41FA5}">
                      <a16:colId xmlns:a16="http://schemas.microsoft.com/office/drawing/2014/main" val="2945331493"/>
                    </a:ext>
                  </a:extLst>
                </a:gridCol>
              </a:tblGrid>
              <a:tr h="327381">
                <a:tc>
                  <a:txBody>
                    <a:bodyPr/>
                    <a:lstStyle/>
                    <a:p>
                      <a:pPr algn="l" fontAlgn="b"/>
                      <a:r>
                        <a:rPr lang="en-IN" sz="1200" u="none" strike="noStrike" dirty="0">
                          <a:effectLst/>
                        </a:rPr>
                        <a:t>Roles</a:t>
                      </a:r>
                      <a:endParaRPr lang="en-IN" sz="1200" b="1" i="0" u="none" strike="noStrike" dirty="0">
                        <a:solidFill>
                          <a:srgbClr val="374151"/>
                        </a:solidFill>
                        <a:effectLst/>
                        <a:latin typeface="Segoe UI" panose="020B0502040204020203" pitchFamily="34" charset="0"/>
                      </a:endParaRPr>
                    </a:p>
                  </a:txBody>
                  <a:tcPr anchor="b"/>
                </a:tc>
                <a:tc>
                  <a:txBody>
                    <a:bodyPr/>
                    <a:lstStyle/>
                    <a:p>
                      <a:pPr algn="l" fontAlgn="b"/>
                      <a:r>
                        <a:rPr lang="en-IN" sz="1200" u="none" strike="noStrike" dirty="0">
                          <a:effectLst/>
                        </a:rPr>
                        <a:t>Before </a:t>
                      </a:r>
                      <a:r>
                        <a:rPr lang="en-IN" sz="1200" u="none" strike="noStrike" dirty="0" err="1">
                          <a:effectLst/>
                        </a:rPr>
                        <a:t>GenAI</a:t>
                      </a:r>
                      <a:r>
                        <a:rPr lang="en-IN" sz="1200" u="none" strike="noStrike" dirty="0">
                          <a:effectLst/>
                        </a:rPr>
                        <a:t> Skills</a:t>
                      </a:r>
                      <a:endParaRPr lang="en-IN" sz="1200" b="1" i="0" u="none" strike="noStrike" dirty="0">
                        <a:solidFill>
                          <a:srgbClr val="374151"/>
                        </a:solidFill>
                        <a:effectLst/>
                        <a:latin typeface="Segoe UI" panose="020B0502040204020203" pitchFamily="34" charset="0"/>
                      </a:endParaRPr>
                    </a:p>
                  </a:txBody>
                  <a:tcPr anchor="b"/>
                </a:tc>
                <a:tc>
                  <a:txBody>
                    <a:bodyPr/>
                    <a:lstStyle/>
                    <a:p>
                      <a:pPr algn="l" fontAlgn="b"/>
                      <a:r>
                        <a:rPr lang="en-IN" sz="1200" u="none" strike="noStrike" dirty="0">
                          <a:effectLst/>
                        </a:rPr>
                        <a:t>After </a:t>
                      </a:r>
                      <a:r>
                        <a:rPr lang="en-IN" sz="1200" u="none" strike="noStrike" dirty="0" err="1">
                          <a:effectLst/>
                        </a:rPr>
                        <a:t>GenAI</a:t>
                      </a:r>
                      <a:r>
                        <a:rPr lang="en-IN" sz="1200" u="none" strike="noStrike" dirty="0">
                          <a:effectLst/>
                        </a:rPr>
                        <a:t> Era</a:t>
                      </a:r>
                      <a:endParaRPr lang="en-IN" sz="1200" b="1" i="0" u="none" strike="noStrike" dirty="0">
                        <a:solidFill>
                          <a:srgbClr val="374151"/>
                        </a:solidFill>
                        <a:effectLst/>
                        <a:latin typeface="Segoe UI" panose="020B0502040204020203" pitchFamily="34" charset="0"/>
                      </a:endParaRPr>
                    </a:p>
                  </a:txBody>
                  <a:tcPr anchor="b"/>
                </a:tc>
                <a:extLst>
                  <a:ext uri="{0D108BD9-81ED-4DB2-BD59-A6C34878D82A}">
                    <a16:rowId xmlns:a16="http://schemas.microsoft.com/office/drawing/2014/main" val="3438228901"/>
                  </a:ext>
                </a:extLst>
              </a:tr>
              <a:tr h="763888">
                <a:tc>
                  <a:txBody>
                    <a:bodyPr/>
                    <a:lstStyle/>
                    <a:p>
                      <a:pPr fontAlgn="base"/>
                      <a:r>
                        <a:rPr lang="en-IN" sz="1200" dirty="0">
                          <a:effectLst/>
                        </a:rPr>
                        <a:t>HR Manager</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People Management, HRMS</a:t>
                      </a:r>
                    </a:p>
                    <a:p>
                      <a:pPr fontAlgn="base"/>
                      <a:r>
                        <a:rPr lang="en-US" sz="1200" b="1" dirty="0">
                          <a:effectLst/>
                        </a:rPr>
                        <a:t>Tasks</a:t>
                      </a:r>
                      <a:r>
                        <a:rPr lang="en-US" sz="1200" dirty="0">
                          <a:effectLst/>
                        </a:rPr>
                        <a:t>: Employee relations, payroll, benefits.</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Basic NLP, Chatbots</a:t>
                      </a:r>
                    </a:p>
                    <a:p>
                      <a:pPr fontAlgn="base"/>
                      <a:r>
                        <a:rPr lang="en-US" sz="1200" b="1" dirty="0">
                          <a:effectLst/>
                        </a:rPr>
                        <a:t>Additional Tasks</a:t>
                      </a:r>
                      <a:r>
                        <a:rPr lang="en-US" sz="1200" dirty="0">
                          <a:effectLst/>
                        </a:rPr>
                        <a:t>: Implementing AI-driven HR solutions, monitoring employee behavior analytics.</a:t>
                      </a:r>
                    </a:p>
                  </a:txBody>
                  <a:tcPr anchor="ctr"/>
                </a:tc>
                <a:extLst>
                  <a:ext uri="{0D108BD9-81ED-4DB2-BD59-A6C34878D82A}">
                    <a16:rowId xmlns:a16="http://schemas.microsoft.com/office/drawing/2014/main" val="3456244920"/>
                  </a:ext>
                </a:extLst>
              </a:tr>
              <a:tr h="757778">
                <a:tc>
                  <a:txBody>
                    <a:bodyPr/>
                    <a:lstStyle/>
                    <a:p>
                      <a:pPr fontAlgn="base"/>
                      <a:r>
                        <a:rPr lang="en-IN" sz="1200" dirty="0">
                          <a:effectLst/>
                        </a:rPr>
                        <a:t>Talent Specialist</a:t>
                      </a:r>
                    </a:p>
                  </a:txBody>
                  <a:tcPr anchor="ctr">
                    <a:lnR w="12700" cap="flat" cmpd="sng" algn="ctr">
                      <a:solidFill>
                        <a:schemeClr val="tx1"/>
                      </a:solidFill>
                      <a:prstDash val="solid"/>
                      <a:round/>
                      <a:headEnd type="none" w="med" len="med"/>
                      <a:tailEnd type="none" w="med" len="med"/>
                    </a:lnR>
                  </a:tcPr>
                </a:tc>
                <a:tc>
                  <a:txBody>
                    <a:bodyPr/>
                    <a:lstStyle/>
                    <a:p>
                      <a:pPr fontAlgn="base"/>
                      <a:r>
                        <a:rPr lang="en-IN" sz="1200" b="1" dirty="0">
                          <a:effectLst/>
                        </a:rPr>
                        <a:t>Skills</a:t>
                      </a:r>
                      <a:r>
                        <a:rPr lang="en-IN" sz="1200" dirty="0">
                          <a:effectLst/>
                        </a:rPr>
                        <a:t>: Interviewing, Talent Scouting</a:t>
                      </a:r>
                    </a:p>
                    <a:p>
                      <a:pPr fontAlgn="base"/>
                      <a:r>
                        <a:rPr lang="en-IN" sz="1200" b="1" dirty="0">
                          <a:effectLst/>
                        </a:rPr>
                        <a:t>Tasks</a:t>
                      </a:r>
                      <a:r>
                        <a:rPr lang="en-IN" sz="1200" dirty="0">
                          <a:effectLst/>
                        </a:rPr>
                        <a:t>: Talent acquisition, employee retention.</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AI-driven assessment tools</a:t>
                      </a:r>
                    </a:p>
                    <a:p>
                      <a:pPr fontAlgn="base"/>
                      <a:r>
                        <a:rPr lang="en-US" sz="1200" b="1" dirty="0">
                          <a:effectLst/>
                        </a:rPr>
                        <a:t>Additional Tasks</a:t>
                      </a:r>
                      <a:r>
                        <a:rPr lang="en-US" sz="1200" dirty="0">
                          <a:effectLst/>
                        </a:rPr>
                        <a:t>: Implementing AI for talent sourcing, candidate matching.</a:t>
                      </a:r>
                    </a:p>
                  </a:txBody>
                  <a:tcPr anchor="ctr"/>
                </a:tc>
                <a:extLst>
                  <a:ext uri="{0D108BD9-81ED-4DB2-BD59-A6C34878D82A}">
                    <a16:rowId xmlns:a16="http://schemas.microsoft.com/office/drawing/2014/main" val="560584841"/>
                  </a:ext>
                </a:extLst>
              </a:tr>
              <a:tr h="763888">
                <a:tc>
                  <a:txBody>
                    <a:bodyPr/>
                    <a:lstStyle/>
                    <a:p>
                      <a:pPr fontAlgn="base"/>
                      <a:r>
                        <a:rPr lang="en-IN" sz="1200" dirty="0">
                          <a:effectLst/>
                        </a:rPr>
                        <a:t>Recruiter</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Candidate Sourcing, Interviewing</a:t>
                      </a:r>
                    </a:p>
                    <a:p>
                      <a:pPr fontAlgn="base"/>
                      <a:r>
                        <a:rPr lang="en-US" sz="1200" b="1" dirty="0">
                          <a:effectLst/>
                        </a:rPr>
                        <a:t>Tasks</a:t>
                      </a:r>
                      <a:r>
                        <a:rPr lang="en-US" sz="1200" dirty="0">
                          <a:effectLst/>
                        </a:rPr>
                        <a:t>: Recruitment cycle management.</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Prompt Engineering for Screening</a:t>
                      </a:r>
                    </a:p>
                    <a:p>
                      <a:pPr fontAlgn="base"/>
                      <a:r>
                        <a:rPr lang="en-US" sz="1200" b="1" dirty="0">
                          <a:effectLst/>
                        </a:rPr>
                        <a:t>Additional Tasks</a:t>
                      </a:r>
                      <a:r>
                        <a:rPr lang="en-US" sz="1200" dirty="0">
                          <a:effectLst/>
                        </a:rPr>
                        <a:t>: Using generative AI for initial candidate screening, automated follow-ups.</a:t>
                      </a:r>
                    </a:p>
                  </a:txBody>
                  <a:tcPr anchor="ctr"/>
                </a:tc>
                <a:extLst>
                  <a:ext uri="{0D108BD9-81ED-4DB2-BD59-A6C34878D82A}">
                    <a16:rowId xmlns:a16="http://schemas.microsoft.com/office/drawing/2014/main" val="2146699979"/>
                  </a:ext>
                </a:extLst>
              </a:tr>
              <a:tr h="757778">
                <a:tc>
                  <a:txBody>
                    <a:bodyPr/>
                    <a:lstStyle/>
                    <a:p>
                      <a:pPr fontAlgn="base"/>
                      <a:r>
                        <a:rPr lang="en-IN" sz="1200" dirty="0">
                          <a:effectLst/>
                        </a:rPr>
                        <a:t>Digital Marketer</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SEO, SEM, Social Media</a:t>
                      </a:r>
                    </a:p>
                    <a:p>
                      <a:pPr fontAlgn="base"/>
                      <a:r>
                        <a:rPr lang="en-US" sz="1200" b="1" dirty="0">
                          <a:effectLst/>
                        </a:rPr>
                        <a:t>Tasks</a:t>
                      </a:r>
                      <a:r>
                        <a:rPr lang="en-US" sz="1200" dirty="0">
                          <a:effectLst/>
                        </a:rPr>
                        <a:t>: Online campaigns, web analytics.</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Automated Content Generation</a:t>
                      </a:r>
                    </a:p>
                    <a:p>
                      <a:pPr fontAlgn="base"/>
                      <a:r>
                        <a:rPr lang="en-US" sz="1200" b="1" dirty="0">
                          <a:effectLst/>
                        </a:rPr>
                        <a:t>Additional Tasks</a:t>
                      </a:r>
                      <a:r>
                        <a:rPr lang="en-US" sz="1200" dirty="0">
                          <a:effectLst/>
                        </a:rPr>
                        <a:t>: Using generative AI for ads, social media posts.</a:t>
                      </a:r>
                    </a:p>
                  </a:txBody>
                  <a:tcPr anchor="ctr"/>
                </a:tc>
                <a:extLst>
                  <a:ext uri="{0D108BD9-81ED-4DB2-BD59-A6C34878D82A}">
                    <a16:rowId xmlns:a16="http://schemas.microsoft.com/office/drawing/2014/main" val="1416080811"/>
                  </a:ext>
                </a:extLst>
              </a:tr>
              <a:tr h="704708">
                <a:tc>
                  <a:txBody>
                    <a:bodyPr/>
                    <a:lstStyle/>
                    <a:p>
                      <a:pPr fontAlgn="base"/>
                      <a:r>
                        <a:rPr lang="en-IN" sz="1200" dirty="0">
                          <a:effectLst/>
                        </a:rPr>
                        <a:t>Marketing Manager</a:t>
                      </a:r>
                    </a:p>
                  </a:txBody>
                  <a:tcPr anchor="ctr">
                    <a:lnR w="12700" cap="flat" cmpd="sng" algn="ctr">
                      <a:solidFill>
                        <a:schemeClr val="tx1"/>
                      </a:solidFill>
                      <a:prstDash val="solid"/>
                      <a:round/>
                      <a:headEnd type="none" w="med" len="med"/>
                      <a:tailEnd type="none" w="med" len="med"/>
                    </a:lnR>
                  </a:tcPr>
                </a:tc>
                <a:tc>
                  <a:txBody>
                    <a:bodyPr/>
                    <a:lstStyle/>
                    <a:p>
                      <a:pPr fontAlgn="base"/>
                      <a:r>
                        <a:rPr lang="en-IN" sz="1200" b="1" dirty="0">
                          <a:effectLst/>
                        </a:rPr>
                        <a:t>Skills</a:t>
                      </a:r>
                      <a:r>
                        <a:rPr lang="en-IN" sz="1200" dirty="0">
                          <a:effectLst/>
                        </a:rPr>
                        <a:t>: Strategy, Branding</a:t>
                      </a:r>
                    </a:p>
                    <a:p>
                      <a:pPr fontAlgn="base"/>
                      <a:r>
                        <a:rPr lang="en-IN" sz="1200" b="1" dirty="0">
                          <a:effectLst/>
                        </a:rPr>
                        <a:t>Tasks</a:t>
                      </a:r>
                      <a:r>
                        <a:rPr lang="en-IN" sz="1200" dirty="0">
                          <a:effectLst/>
                        </a:rPr>
                        <a:t>: Marketing plan, budgeting.</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AI-driven Analytics</a:t>
                      </a:r>
                    </a:p>
                    <a:p>
                      <a:pPr fontAlgn="base"/>
                      <a:r>
                        <a:rPr lang="en-US" sz="1200" b="1" dirty="0">
                          <a:effectLst/>
                        </a:rPr>
                        <a:t>Additional Tasks</a:t>
                      </a:r>
                      <a:r>
                        <a:rPr lang="en-US" sz="1200" dirty="0">
                          <a:effectLst/>
                        </a:rPr>
                        <a:t>: Real-time marketing adjustments based on AI analytics.</a:t>
                      </a:r>
                    </a:p>
                  </a:txBody>
                  <a:tcPr anchor="ctr"/>
                </a:tc>
                <a:extLst>
                  <a:ext uri="{0D108BD9-81ED-4DB2-BD59-A6C34878D82A}">
                    <a16:rowId xmlns:a16="http://schemas.microsoft.com/office/drawing/2014/main" val="3252590968"/>
                  </a:ext>
                </a:extLst>
              </a:tr>
              <a:tr h="938709">
                <a:tc>
                  <a:txBody>
                    <a:bodyPr/>
                    <a:lstStyle/>
                    <a:p>
                      <a:pPr fontAlgn="base"/>
                      <a:r>
                        <a:rPr lang="en-IN" sz="1200" dirty="0">
                          <a:effectLst/>
                        </a:rPr>
                        <a:t>Operations Manager</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Process Management, Logistics</a:t>
                      </a:r>
                    </a:p>
                    <a:p>
                      <a:pPr fontAlgn="base"/>
                      <a:r>
                        <a:rPr lang="en-US" sz="1200" b="1" dirty="0">
                          <a:effectLst/>
                        </a:rPr>
                        <a:t>Tasks</a:t>
                      </a:r>
                      <a:r>
                        <a:rPr lang="en-US" sz="1200" dirty="0">
                          <a:effectLst/>
                        </a:rPr>
                        <a:t>: Workflow optimization, resource allocation.</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AI-optimized Processes</a:t>
                      </a:r>
                    </a:p>
                    <a:p>
                      <a:pPr fontAlgn="base"/>
                      <a:r>
                        <a:rPr lang="en-US" sz="1200" b="1" dirty="0">
                          <a:effectLst/>
                        </a:rPr>
                        <a:t>Additional Tasks</a:t>
                      </a:r>
                      <a:r>
                        <a:rPr lang="en-US" sz="1200" dirty="0">
                          <a:effectLst/>
                        </a:rPr>
                        <a:t>: Integrating AI into operations for predictive maintenance, supply chain optimization.</a:t>
                      </a:r>
                    </a:p>
                  </a:txBody>
                  <a:tcPr anchor="ctr"/>
                </a:tc>
                <a:extLst>
                  <a:ext uri="{0D108BD9-81ED-4DB2-BD59-A6C34878D82A}">
                    <a16:rowId xmlns:a16="http://schemas.microsoft.com/office/drawing/2014/main" val="1170677235"/>
                  </a:ext>
                </a:extLst>
              </a:tr>
            </a:tbl>
          </a:graphicData>
        </a:graphic>
      </p:graphicFrame>
      <p:sp>
        <p:nvSpPr>
          <p:cNvPr id="4" name="Footer Placeholder 3">
            <a:extLst>
              <a:ext uri="{FF2B5EF4-FFF2-40B4-BE49-F238E27FC236}">
                <a16:creationId xmlns:a16="http://schemas.microsoft.com/office/drawing/2014/main" id="{841DED7F-9C79-B295-3A55-822C3C625C38}"/>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5" name="Date Placeholder 4">
            <a:extLst>
              <a:ext uri="{FF2B5EF4-FFF2-40B4-BE49-F238E27FC236}">
                <a16:creationId xmlns:a16="http://schemas.microsoft.com/office/drawing/2014/main" id="{58DFC26D-9B60-4042-29F4-FA0F114D45A9}"/>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22073486-2CFF-12DE-4AA5-D7DC160F6F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335721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7F1E-6993-3098-8668-080BE9C0588D}"/>
              </a:ext>
            </a:extLst>
          </p:cNvPr>
          <p:cNvSpPr>
            <a:spLocks noGrp="1"/>
          </p:cNvSpPr>
          <p:nvPr>
            <p:ph type="title"/>
          </p:nvPr>
        </p:nvSpPr>
        <p:spPr/>
        <p:txBody>
          <a:bodyPr>
            <a:normAutofit fontScale="90000"/>
          </a:bodyPr>
          <a:lstStyle/>
          <a:p>
            <a:r>
              <a:rPr lang="en-IN" dirty="0"/>
              <a:t>Impact of </a:t>
            </a:r>
            <a:r>
              <a:rPr lang="en-IN" dirty="0" err="1"/>
              <a:t>GenAI</a:t>
            </a:r>
            <a:r>
              <a:rPr lang="en-IN" dirty="0"/>
              <a:t> on other roles</a:t>
            </a:r>
          </a:p>
        </p:txBody>
      </p:sp>
      <p:graphicFrame>
        <p:nvGraphicFramePr>
          <p:cNvPr id="9" name="Content Placeholder 8">
            <a:extLst>
              <a:ext uri="{FF2B5EF4-FFF2-40B4-BE49-F238E27FC236}">
                <a16:creationId xmlns:a16="http://schemas.microsoft.com/office/drawing/2014/main" id="{2F46420B-F361-6E7C-1543-EB073C6F2D39}"/>
              </a:ext>
            </a:extLst>
          </p:cNvPr>
          <p:cNvGraphicFramePr>
            <a:graphicFrameLocks noGrp="1"/>
          </p:cNvGraphicFramePr>
          <p:nvPr>
            <p:ph sz="quarter" idx="14"/>
            <p:extLst>
              <p:ext uri="{D42A27DB-BD31-4B8C-83A1-F6EECF244321}">
                <p14:modId xmlns:p14="http://schemas.microsoft.com/office/powerpoint/2010/main" val="2872882470"/>
              </p:ext>
            </p:extLst>
          </p:nvPr>
        </p:nvGraphicFramePr>
        <p:xfrm>
          <a:off x="1100295" y="1266092"/>
          <a:ext cx="10339753" cy="5014130"/>
        </p:xfrm>
        <a:graphic>
          <a:graphicData uri="http://schemas.openxmlformats.org/drawingml/2006/table">
            <a:tbl>
              <a:tblPr firstRow="1">
                <a:tableStyleId>{B301B821-A1FF-4177-AEE7-76D212191A09}</a:tableStyleId>
              </a:tblPr>
              <a:tblGrid>
                <a:gridCol w="1195753">
                  <a:extLst>
                    <a:ext uri="{9D8B030D-6E8A-4147-A177-3AD203B41FA5}">
                      <a16:colId xmlns:a16="http://schemas.microsoft.com/office/drawing/2014/main" val="4244977149"/>
                    </a:ext>
                  </a:extLst>
                </a:gridCol>
                <a:gridCol w="3396343">
                  <a:extLst>
                    <a:ext uri="{9D8B030D-6E8A-4147-A177-3AD203B41FA5}">
                      <a16:colId xmlns:a16="http://schemas.microsoft.com/office/drawing/2014/main" val="1358324407"/>
                    </a:ext>
                  </a:extLst>
                </a:gridCol>
                <a:gridCol w="5747657">
                  <a:extLst>
                    <a:ext uri="{9D8B030D-6E8A-4147-A177-3AD203B41FA5}">
                      <a16:colId xmlns:a16="http://schemas.microsoft.com/office/drawing/2014/main" val="2945331493"/>
                    </a:ext>
                  </a:extLst>
                </a:gridCol>
              </a:tblGrid>
              <a:tr h="327381">
                <a:tc>
                  <a:txBody>
                    <a:bodyPr/>
                    <a:lstStyle/>
                    <a:p>
                      <a:pPr algn="l" fontAlgn="b"/>
                      <a:r>
                        <a:rPr lang="en-IN" sz="1200" u="none" strike="noStrike" dirty="0">
                          <a:effectLst/>
                        </a:rPr>
                        <a:t>Roles</a:t>
                      </a:r>
                      <a:endParaRPr lang="en-IN" sz="1200" b="1" i="0" u="none" strike="noStrike" dirty="0">
                        <a:solidFill>
                          <a:srgbClr val="374151"/>
                        </a:solidFill>
                        <a:effectLst/>
                        <a:latin typeface="Segoe UI" panose="020B0502040204020203" pitchFamily="34" charset="0"/>
                      </a:endParaRPr>
                    </a:p>
                  </a:txBody>
                  <a:tcPr anchor="b"/>
                </a:tc>
                <a:tc>
                  <a:txBody>
                    <a:bodyPr/>
                    <a:lstStyle/>
                    <a:p>
                      <a:pPr algn="l" fontAlgn="b"/>
                      <a:r>
                        <a:rPr lang="en-IN" sz="1200" u="none" strike="noStrike" dirty="0">
                          <a:effectLst/>
                        </a:rPr>
                        <a:t>Before </a:t>
                      </a:r>
                      <a:r>
                        <a:rPr lang="en-IN" sz="1200" u="none" strike="noStrike" dirty="0" err="1">
                          <a:effectLst/>
                        </a:rPr>
                        <a:t>GenAI</a:t>
                      </a:r>
                      <a:r>
                        <a:rPr lang="en-IN" sz="1200" u="none" strike="noStrike" dirty="0">
                          <a:effectLst/>
                        </a:rPr>
                        <a:t> Skills</a:t>
                      </a:r>
                      <a:endParaRPr lang="en-IN" sz="1200" b="1" i="0" u="none" strike="noStrike" dirty="0">
                        <a:solidFill>
                          <a:srgbClr val="374151"/>
                        </a:solidFill>
                        <a:effectLst/>
                        <a:latin typeface="Segoe UI" panose="020B0502040204020203" pitchFamily="34" charset="0"/>
                      </a:endParaRPr>
                    </a:p>
                  </a:txBody>
                  <a:tcPr anchor="b"/>
                </a:tc>
                <a:tc>
                  <a:txBody>
                    <a:bodyPr/>
                    <a:lstStyle/>
                    <a:p>
                      <a:pPr algn="l" fontAlgn="b"/>
                      <a:r>
                        <a:rPr lang="en-IN" sz="1200" u="none" strike="noStrike" dirty="0">
                          <a:effectLst/>
                        </a:rPr>
                        <a:t>After </a:t>
                      </a:r>
                      <a:r>
                        <a:rPr lang="en-IN" sz="1200" u="none" strike="noStrike" dirty="0" err="1">
                          <a:effectLst/>
                        </a:rPr>
                        <a:t>GenAI</a:t>
                      </a:r>
                      <a:r>
                        <a:rPr lang="en-IN" sz="1200" u="none" strike="noStrike" dirty="0">
                          <a:effectLst/>
                        </a:rPr>
                        <a:t> Era</a:t>
                      </a:r>
                      <a:endParaRPr lang="en-IN" sz="1200" b="1" i="0" u="none" strike="noStrike" dirty="0">
                        <a:solidFill>
                          <a:srgbClr val="374151"/>
                        </a:solidFill>
                        <a:effectLst/>
                        <a:latin typeface="Segoe UI" panose="020B0502040204020203" pitchFamily="34" charset="0"/>
                      </a:endParaRPr>
                    </a:p>
                  </a:txBody>
                  <a:tcPr anchor="b"/>
                </a:tc>
                <a:extLst>
                  <a:ext uri="{0D108BD9-81ED-4DB2-BD59-A6C34878D82A}">
                    <a16:rowId xmlns:a16="http://schemas.microsoft.com/office/drawing/2014/main" val="3438228901"/>
                  </a:ext>
                </a:extLst>
              </a:tr>
              <a:tr h="763888">
                <a:tc>
                  <a:txBody>
                    <a:bodyPr/>
                    <a:lstStyle/>
                    <a:p>
                      <a:pPr fontAlgn="base"/>
                      <a:r>
                        <a:rPr lang="en-IN" sz="1200">
                          <a:effectLst/>
                        </a:rPr>
                        <a:t>Accountant</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Bookkeeping, Tax filing</a:t>
                      </a:r>
                    </a:p>
                    <a:p>
                      <a:pPr fontAlgn="base"/>
                      <a:r>
                        <a:rPr lang="en-US" sz="1200" b="1" dirty="0">
                          <a:effectLst/>
                        </a:rPr>
                        <a:t>Tasks</a:t>
                      </a:r>
                      <a:r>
                        <a:rPr lang="en-US" sz="1200" dirty="0">
                          <a:effectLst/>
                        </a:rPr>
                        <a:t>: Financial records, budgeting.</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AI-based Forecasting</a:t>
                      </a:r>
                    </a:p>
                    <a:p>
                      <a:pPr fontAlgn="base"/>
                      <a:r>
                        <a:rPr lang="en-US" sz="1200" b="1" dirty="0">
                          <a:effectLst/>
                        </a:rPr>
                        <a:t>Additional Tasks</a:t>
                      </a:r>
                      <a:r>
                        <a:rPr lang="en-US" sz="1200" dirty="0">
                          <a:effectLst/>
                        </a:rPr>
                        <a:t>: Automated financial analysis, fraud detection.</a:t>
                      </a:r>
                    </a:p>
                  </a:txBody>
                  <a:tcPr anchor="ctr"/>
                </a:tc>
                <a:extLst>
                  <a:ext uri="{0D108BD9-81ED-4DB2-BD59-A6C34878D82A}">
                    <a16:rowId xmlns:a16="http://schemas.microsoft.com/office/drawing/2014/main" val="3456244920"/>
                  </a:ext>
                </a:extLst>
              </a:tr>
              <a:tr h="757778">
                <a:tc>
                  <a:txBody>
                    <a:bodyPr/>
                    <a:lstStyle/>
                    <a:p>
                      <a:pPr fontAlgn="base"/>
                      <a:r>
                        <a:rPr lang="en-IN" sz="1200">
                          <a:effectLst/>
                        </a:rPr>
                        <a:t>Finance Manager</a:t>
                      </a:r>
                    </a:p>
                  </a:txBody>
                  <a:tcPr anchor="ctr">
                    <a:lnR w="12700" cap="flat" cmpd="sng" algn="ctr">
                      <a:solidFill>
                        <a:schemeClr val="tx1"/>
                      </a:solidFill>
                      <a:prstDash val="solid"/>
                      <a:round/>
                      <a:headEnd type="none" w="med" len="med"/>
                      <a:tailEnd type="none" w="med" len="med"/>
                    </a:lnR>
                  </a:tcPr>
                </a:tc>
                <a:tc>
                  <a:txBody>
                    <a:bodyPr/>
                    <a:lstStyle/>
                    <a:p>
                      <a:pPr fontAlgn="base"/>
                      <a:r>
                        <a:rPr lang="en-IN" sz="1200" b="1" dirty="0">
                          <a:effectLst/>
                        </a:rPr>
                        <a:t>Skills</a:t>
                      </a:r>
                      <a:r>
                        <a:rPr lang="en-IN" sz="1200" dirty="0">
                          <a:effectLst/>
                        </a:rPr>
                        <a:t>: Budgeting, Risk Management</a:t>
                      </a:r>
                    </a:p>
                    <a:p>
                      <a:pPr fontAlgn="base"/>
                      <a:r>
                        <a:rPr lang="en-IN" sz="1200" b="1" dirty="0">
                          <a:effectLst/>
                        </a:rPr>
                        <a:t>Tasks</a:t>
                      </a:r>
                      <a:r>
                        <a:rPr lang="en-IN" sz="1200" dirty="0">
                          <a:effectLst/>
                        </a:rPr>
                        <a:t>: Financial planning, investment strategies.</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AI-driven Analytics</a:t>
                      </a:r>
                    </a:p>
                    <a:p>
                      <a:pPr fontAlgn="base"/>
                      <a:r>
                        <a:rPr lang="en-US" sz="1200" b="1" dirty="0">
                          <a:effectLst/>
                        </a:rPr>
                        <a:t>Additional Tasks</a:t>
                      </a:r>
                      <a:r>
                        <a:rPr lang="en-US" sz="1200" dirty="0">
                          <a:effectLst/>
                        </a:rPr>
                        <a:t>: Using AI for predictive analytics, investment strategies.</a:t>
                      </a:r>
                    </a:p>
                  </a:txBody>
                  <a:tcPr anchor="ctr"/>
                </a:tc>
                <a:extLst>
                  <a:ext uri="{0D108BD9-81ED-4DB2-BD59-A6C34878D82A}">
                    <a16:rowId xmlns:a16="http://schemas.microsoft.com/office/drawing/2014/main" val="560584841"/>
                  </a:ext>
                </a:extLst>
              </a:tr>
              <a:tr h="763888">
                <a:tc>
                  <a:txBody>
                    <a:bodyPr/>
                    <a:lstStyle/>
                    <a:p>
                      <a:pPr fontAlgn="base"/>
                      <a:r>
                        <a:rPr lang="en-IN" sz="1200">
                          <a:effectLst/>
                        </a:rPr>
                        <a:t>Product Manager</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Agile, Scrum</a:t>
                      </a:r>
                    </a:p>
                    <a:p>
                      <a:pPr fontAlgn="base"/>
                      <a:r>
                        <a:rPr lang="en-US" sz="1200" b="1" dirty="0">
                          <a:effectLst/>
                        </a:rPr>
                        <a:t>Tasks</a:t>
                      </a:r>
                      <a:r>
                        <a:rPr lang="en-US" sz="1200" dirty="0">
                          <a:effectLst/>
                        </a:rPr>
                        <a:t>: Product lifecycle management, go-to-market strategy.</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AI Product Integration</a:t>
                      </a:r>
                    </a:p>
                    <a:p>
                      <a:pPr fontAlgn="base"/>
                      <a:r>
                        <a:rPr lang="en-US" sz="1200" b="1" dirty="0">
                          <a:effectLst/>
                        </a:rPr>
                        <a:t>Additional Tasks</a:t>
                      </a:r>
                      <a:r>
                        <a:rPr lang="en-US" sz="1200" dirty="0">
                          <a:effectLst/>
                        </a:rPr>
                        <a:t>: Overseeing AI-driven features, real-time product adjustments.</a:t>
                      </a:r>
                    </a:p>
                  </a:txBody>
                  <a:tcPr anchor="ctr"/>
                </a:tc>
                <a:extLst>
                  <a:ext uri="{0D108BD9-81ED-4DB2-BD59-A6C34878D82A}">
                    <a16:rowId xmlns:a16="http://schemas.microsoft.com/office/drawing/2014/main" val="2146699979"/>
                  </a:ext>
                </a:extLst>
              </a:tr>
              <a:tr h="757778">
                <a:tc>
                  <a:txBody>
                    <a:bodyPr/>
                    <a:lstStyle/>
                    <a:p>
                      <a:pPr fontAlgn="base"/>
                      <a:r>
                        <a:rPr lang="en-IN" sz="1200">
                          <a:effectLst/>
                        </a:rPr>
                        <a:t>Sales Executive</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Cold Calling, CRM</a:t>
                      </a:r>
                    </a:p>
                    <a:p>
                      <a:pPr fontAlgn="base"/>
                      <a:r>
                        <a:rPr lang="en-US" sz="1200" b="1" dirty="0">
                          <a:effectLst/>
                        </a:rPr>
                        <a:t>Tasks</a:t>
                      </a:r>
                      <a:r>
                        <a:rPr lang="en-US" sz="1200" dirty="0">
                          <a:effectLst/>
                        </a:rPr>
                        <a:t>: Lead generation, closing sales.</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AI-driven Sales Analytics</a:t>
                      </a:r>
                    </a:p>
                    <a:p>
                      <a:pPr fontAlgn="base"/>
                      <a:r>
                        <a:rPr lang="en-US" sz="1200" b="1" dirty="0">
                          <a:effectLst/>
                        </a:rPr>
                        <a:t>Additional Tasks</a:t>
                      </a:r>
                      <a:r>
                        <a:rPr lang="en-US" sz="1200" dirty="0">
                          <a:effectLst/>
                        </a:rPr>
                        <a:t>: Using AI for lead scoring, sales forecasting.</a:t>
                      </a:r>
                    </a:p>
                  </a:txBody>
                  <a:tcPr anchor="ctr"/>
                </a:tc>
                <a:extLst>
                  <a:ext uri="{0D108BD9-81ED-4DB2-BD59-A6C34878D82A}">
                    <a16:rowId xmlns:a16="http://schemas.microsoft.com/office/drawing/2014/main" val="1416080811"/>
                  </a:ext>
                </a:extLst>
              </a:tr>
              <a:tr h="704708">
                <a:tc>
                  <a:txBody>
                    <a:bodyPr/>
                    <a:lstStyle/>
                    <a:p>
                      <a:pPr fontAlgn="base"/>
                      <a:r>
                        <a:rPr lang="en-IN" sz="1200">
                          <a:effectLst/>
                        </a:rPr>
                        <a:t>Business Development Executive</a:t>
                      </a:r>
                    </a:p>
                  </a:txBody>
                  <a:tcPr anchor="ctr">
                    <a:lnR w="12700" cap="flat" cmpd="sng" algn="ctr">
                      <a:solidFill>
                        <a:schemeClr val="tx1"/>
                      </a:solidFill>
                      <a:prstDash val="solid"/>
                      <a:round/>
                      <a:headEnd type="none" w="med" len="med"/>
                      <a:tailEnd type="none" w="med" len="med"/>
                    </a:lnR>
                  </a:tcPr>
                </a:tc>
                <a:tc>
                  <a:txBody>
                    <a:bodyPr/>
                    <a:lstStyle/>
                    <a:p>
                      <a:pPr fontAlgn="base"/>
                      <a:r>
                        <a:rPr lang="en-US" sz="1200" b="1" dirty="0">
                          <a:effectLst/>
                        </a:rPr>
                        <a:t>Skills</a:t>
                      </a:r>
                      <a:r>
                        <a:rPr lang="en-US" sz="1200" dirty="0">
                          <a:effectLst/>
                        </a:rPr>
                        <a:t>: Networking, Strategy</a:t>
                      </a:r>
                    </a:p>
                    <a:p>
                      <a:pPr fontAlgn="base"/>
                      <a:r>
                        <a:rPr lang="en-US" sz="1200" b="1" dirty="0">
                          <a:effectLst/>
                        </a:rPr>
                        <a:t>Tasks</a:t>
                      </a:r>
                      <a:r>
                        <a:rPr lang="en-US" sz="1200" dirty="0">
                          <a:effectLst/>
                        </a:rPr>
                        <a:t>: Client acquisition, market analysis.</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AI-based Client Profiling</a:t>
                      </a:r>
                    </a:p>
                    <a:p>
                      <a:pPr fontAlgn="base"/>
                      <a:r>
                        <a:rPr lang="en-US" sz="1200" b="1" dirty="0">
                          <a:effectLst/>
                        </a:rPr>
                        <a:t>Additional Tasks</a:t>
                      </a:r>
                      <a:r>
                        <a:rPr lang="en-US" sz="1200" dirty="0">
                          <a:effectLst/>
                        </a:rPr>
                        <a:t>: Utilizing AI for market intelligence, client targeting.</a:t>
                      </a:r>
                    </a:p>
                  </a:txBody>
                  <a:tcPr anchor="ctr"/>
                </a:tc>
                <a:extLst>
                  <a:ext uri="{0D108BD9-81ED-4DB2-BD59-A6C34878D82A}">
                    <a16:rowId xmlns:a16="http://schemas.microsoft.com/office/drawing/2014/main" val="3252590968"/>
                  </a:ext>
                </a:extLst>
              </a:tr>
              <a:tr h="938709">
                <a:tc>
                  <a:txBody>
                    <a:bodyPr/>
                    <a:lstStyle/>
                    <a:p>
                      <a:pPr fontAlgn="base"/>
                      <a:r>
                        <a:rPr lang="en-IN" sz="1200">
                          <a:effectLst/>
                        </a:rPr>
                        <a:t>Supply Chain Manager</a:t>
                      </a:r>
                    </a:p>
                  </a:txBody>
                  <a:tcPr anchor="ctr">
                    <a:lnR w="12700" cap="flat" cmpd="sng" algn="ctr">
                      <a:solidFill>
                        <a:schemeClr val="tx1"/>
                      </a:solidFill>
                      <a:prstDash val="solid"/>
                      <a:round/>
                      <a:headEnd type="none" w="med" len="med"/>
                      <a:tailEnd type="none" w="med" len="med"/>
                    </a:lnR>
                  </a:tcPr>
                </a:tc>
                <a:tc>
                  <a:txBody>
                    <a:bodyPr/>
                    <a:lstStyle/>
                    <a:p>
                      <a:pPr fontAlgn="base"/>
                      <a:r>
                        <a:rPr lang="en-IN" sz="1200" b="1" dirty="0">
                          <a:effectLst/>
                        </a:rPr>
                        <a:t>Skills</a:t>
                      </a:r>
                      <a:r>
                        <a:rPr lang="en-IN" sz="1200" dirty="0">
                          <a:effectLst/>
                        </a:rPr>
                        <a:t>: Inventory Management, Logistics</a:t>
                      </a:r>
                    </a:p>
                    <a:p>
                      <a:pPr fontAlgn="base"/>
                      <a:r>
                        <a:rPr lang="en-IN" sz="1200" b="1" dirty="0">
                          <a:effectLst/>
                        </a:rPr>
                        <a:t>Tasks</a:t>
                      </a:r>
                      <a:r>
                        <a:rPr lang="en-IN" sz="1200" dirty="0">
                          <a:effectLst/>
                        </a:rPr>
                        <a:t>: Supply chain coordination, procurement.</a:t>
                      </a:r>
                    </a:p>
                  </a:txBody>
                  <a:tcPr anchor="ctr">
                    <a:lnL w="12700" cap="flat" cmpd="sng" algn="ctr">
                      <a:solidFill>
                        <a:schemeClr val="tx1"/>
                      </a:solidFill>
                      <a:prstDash val="solid"/>
                      <a:round/>
                      <a:headEnd type="none" w="med" len="med"/>
                      <a:tailEnd type="none" w="med" len="med"/>
                    </a:lnL>
                  </a:tcPr>
                </a:tc>
                <a:tc>
                  <a:txBody>
                    <a:bodyPr/>
                    <a:lstStyle/>
                    <a:p>
                      <a:pPr fontAlgn="base"/>
                      <a:r>
                        <a:rPr lang="en-US" sz="1200" b="1" dirty="0">
                          <a:effectLst/>
                        </a:rPr>
                        <a:t>Additional Skills</a:t>
                      </a:r>
                      <a:r>
                        <a:rPr lang="en-US" sz="1200" dirty="0">
                          <a:effectLst/>
                        </a:rPr>
                        <a:t>: AI-driven Logistics Optimization</a:t>
                      </a:r>
                    </a:p>
                    <a:p>
                      <a:pPr fontAlgn="base"/>
                      <a:r>
                        <a:rPr lang="en-US" sz="1200" b="1" dirty="0">
                          <a:effectLst/>
                        </a:rPr>
                        <a:t>Additional Tasks</a:t>
                      </a:r>
                      <a:r>
                        <a:rPr lang="en-US" sz="1200" dirty="0">
                          <a:effectLst/>
                        </a:rPr>
                        <a:t>: AI-based route optimization, stock prediction.</a:t>
                      </a:r>
                    </a:p>
                  </a:txBody>
                  <a:tcPr anchor="ctr"/>
                </a:tc>
                <a:extLst>
                  <a:ext uri="{0D108BD9-81ED-4DB2-BD59-A6C34878D82A}">
                    <a16:rowId xmlns:a16="http://schemas.microsoft.com/office/drawing/2014/main" val="1170677235"/>
                  </a:ext>
                </a:extLst>
              </a:tr>
            </a:tbl>
          </a:graphicData>
        </a:graphic>
      </p:graphicFrame>
      <p:sp>
        <p:nvSpPr>
          <p:cNvPr id="4" name="Footer Placeholder 3">
            <a:extLst>
              <a:ext uri="{FF2B5EF4-FFF2-40B4-BE49-F238E27FC236}">
                <a16:creationId xmlns:a16="http://schemas.microsoft.com/office/drawing/2014/main" id="{841DED7F-9C79-B295-3A55-822C3C625C38}"/>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5" name="Date Placeholder 4">
            <a:extLst>
              <a:ext uri="{FF2B5EF4-FFF2-40B4-BE49-F238E27FC236}">
                <a16:creationId xmlns:a16="http://schemas.microsoft.com/office/drawing/2014/main" id="{58DFC26D-9B60-4042-29F4-FA0F114D45A9}"/>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22073486-2CFF-12DE-4AA5-D7DC160F6F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65799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0107DA-2D38-34D7-EEF6-3485C5A6BB11}"/>
              </a:ext>
            </a:extLst>
          </p:cNvPr>
          <p:cNvSpPr>
            <a:spLocks noGrp="1"/>
          </p:cNvSpPr>
          <p:nvPr>
            <p:ph type="ctrTitle"/>
          </p:nvPr>
        </p:nvSpPr>
        <p:spPr/>
        <p:txBody>
          <a:bodyPr/>
          <a:lstStyle/>
          <a:p>
            <a:r>
              <a:rPr lang="en-US" dirty="0"/>
              <a:t>Happy Learning!!</a:t>
            </a:r>
          </a:p>
        </p:txBody>
      </p:sp>
      <p:sp>
        <p:nvSpPr>
          <p:cNvPr id="8" name="Subtitle 7">
            <a:extLst>
              <a:ext uri="{FF2B5EF4-FFF2-40B4-BE49-F238E27FC236}">
                <a16:creationId xmlns:a16="http://schemas.microsoft.com/office/drawing/2014/main" id="{840A8AF4-F860-CB8C-148A-88B512057AB9}"/>
              </a:ext>
            </a:extLst>
          </p:cNvPr>
          <p:cNvSpPr>
            <a:spLocks noGrp="1"/>
          </p:cNvSpPr>
          <p:nvPr>
            <p:ph type="subTitle" idx="1"/>
          </p:nvPr>
        </p:nvSpPr>
        <p:spPr/>
        <p:txBody>
          <a:bodyPr/>
          <a:lstStyle/>
          <a:p>
            <a:r>
              <a:rPr lang="en-US" dirty="0"/>
              <a:t>Thank You </a:t>
            </a:r>
          </a:p>
          <a:p>
            <a:r>
              <a:rPr lang="en-US" sz="2000" b="0" dirty="0"/>
              <a:t>Anshu Pandey</a:t>
            </a:r>
          </a:p>
        </p:txBody>
      </p:sp>
      <p:pic>
        <p:nvPicPr>
          <p:cNvPr id="1026" name="Picture 2" descr="Free vector setup analytics concept illustration">
            <a:extLst>
              <a:ext uri="{FF2B5EF4-FFF2-40B4-BE49-F238E27FC236}">
                <a16:creationId xmlns:a16="http://schemas.microsoft.com/office/drawing/2014/main" id="{CB7A2036-20CE-2A43-06B9-0A15455A1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9860" y="1358820"/>
            <a:ext cx="3680540" cy="368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57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A500-9C42-8FC6-AC99-78C2A09D7D64}"/>
              </a:ext>
            </a:extLst>
          </p:cNvPr>
          <p:cNvSpPr>
            <a:spLocks noGrp="1"/>
          </p:cNvSpPr>
          <p:nvPr>
            <p:ph type="title"/>
          </p:nvPr>
        </p:nvSpPr>
        <p:spPr/>
        <p:txBody>
          <a:bodyPr>
            <a:normAutofit fontScale="90000"/>
          </a:bodyPr>
          <a:lstStyle/>
          <a:p>
            <a:r>
              <a:rPr lang="en-US" dirty="0"/>
              <a:t>AI in our everyday products</a:t>
            </a:r>
            <a:endParaRPr lang="en-IN" dirty="0"/>
          </a:p>
        </p:txBody>
      </p:sp>
      <p:sp>
        <p:nvSpPr>
          <p:cNvPr id="4" name="Footer Placeholder 3">
            <a:extLst>
              <a:ext uri="{FF2B5EF4-FFF2-40B4-BE49-F238E27FC236}">
                <a16:creationId xmlns:a16="http://schemas.microsoft.com/office/drawing/2014/main" id="{42E58D49-BE30-F6EE-1A09-5071D3203A6B}"/>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5" name="Date Placeholder 4">
            <a:extLst>
              <a:ext uri="{FF2B5EF4-FFF2-40B4-BE49-F238E27FC236}">
                <a16:creationId xmlns:a16="http://schemas.microsoft.com/office/drawing/2014/main" id="{C550B4C1-EFFA-FB81-24B4-9CCE0C82DD09}"/>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26F9EA05-E03A-94A0-0907-CE25A12C0A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9" name="Content Placeholder 3">
            <a:extLst>
              <a:ext uri="{FF2B5EF4-FFF2-40B4-BE49-F238E27FC236}">
                <a16:creationId xmlns:a16="http://schemas.microsoft.com/office/drawing/2014/main" id="{37F6A13B-6AA1-F93F-F6E9-5699134ADD96}"/>
              </a:ext>
            </a:extLst>
          </p:cNvPr>
          <p:cNvPicPr>
            <a:picLocks noGrp="1" noChangeAspect="1"/>
          </p:cNvPicPr>
          <p:nvPr>
            <p:ph sz="quarter" idx="14"/>
          </p:nvPr>
        </p:nvPicPr>
        <p:blipFill>
          <a:blip r:embed="rId2"/>
          <a:stretch>
            <a:fillRect/>
          </a:stretch>
        </p:blipFill>
        <p:spPr>
          <a:xfrm>
            <a:off x="942254" y="1825790"/>
            <a:ext cx="10328275" cy="4074927"/>
          </a:xfrm>
          <a:prstGeom prst="rect">
            <a:avLst/>
          </a:prstGeom>
        </p:spPr>
      </p:pic>
    </p:spTree>
    <p:extLst>
      <p:ext uri="{BB962C8B-B14F-4D97-AF65-F5344CB8AC3E}">
        <p14:creationId xmlns:p14="http://schemas.microsoft.com/office/powerpoint/2010/main" val="730223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F3E4F-04EF-3AC2-767F-3C7915A57600}"/>
              </a:ext>
            </a:extLst>
          </p:cNvPr>
          <p:cNvPicPr>
            <a:picLocks noChangeAspect="1"/>
          </p:cNvPicPr>
          <p:nvPr/>
        </p:nvPicPr>
        <p:blipFill rotWithShape="1">
          <a:blip r:embed="rId2"/>
          <a:srcRect t="19450"/>
          <a:stretch/>
        </p:blipFill>
        <p:spPr>
          <a:xfrm>
            <a:off x="3082021" y="4581330"/>
            <a:ext cx="3408201" cy="2276670"/>
          </a:xfrm>
          <a:prstGeom prst="rect">
            <a:avLst/>
          </a:prstGeom>
        </p:spPr>
      </p:pic>
      <p:sp>
        <p:nvSpPr>
          <p:cNvPr id="2" name="Title 1">
            <a:extLst>
              <a:ext uri="{FF2B5EF4-FFF2-40B4-BE49-F238E27FC236}">
                <a16:creationId xmlns:a16="http://schemas.microsoft.com/office/drawing/2014/main" id="{CF319F8A-15A0-F097-7D89-C15589D684B2}"/>
              </a:ext>
            </a:extLst>
          </p:cNvPr>
          <p:cNvSpPr>
            <a:spLocks noGrp="1"/>
          </p:cNvSpPr>
          <p:nvPr>
            <p:ph type="title"/>
          </p:nvPr>
        </p:nvSpPr>
        <p:spPr>
          <a:xfrm>
            <a:off x="331787" y="996950"/>
            <a:ext cx="2384425" cy="4946650"/>
          </a:xfrm>
        </p:spPr>
        <p:txBody>
          <a:bodyPr anchor="b">
            <a:normAutofit/>
          </a:bodyPr>
          <a:lstStyle/>
          <a:p>
            <a:r>
              <a:rPr lang="en-US" sz="3700"/>
              <a:t>AI &amp; Data Market Dynamics</a:t>
            </a:r>
          </a:p>
        </p:txBody>
      </p:sp>
      <p:sp>
        <p:nvSpPr>
          <p:cNvPr id="4" name="Footer Placeholder 3">
            <a:extLst>
              <a:ext uri="{FF2B5EF4-FFF2-40B4-BE49-F238E27FC236}">
                <a16:creationId xmlns:a16="http://schemas.microsoft.com/office/drawing/2014/main" id="{E87437FE-F33E-643F-1F3C-3F26E134C647}"/>
              </a:ext>
            </a:extLst>
          </p:cNvPr>
          <p:cNvSpPr>
            <a:spLocks noGrp="1"/>
          </p:cNvSpPr>
          <p:nvPr>
            <p:ph type="ftr" sz="quarter" idx="11"/>
          </p:nvPr>
        </p:nvSpPr>
        <p:spPr>
          <a:xfrm>
            <a:off x="199277" y="6356350"/>
            <a:ext cx="2771138" cy="365125"/>
          </a:xfrm>
        </p:spPr>
        <p:txBody>
          <a:bodyPr anchor="ctr">
            <a:normAutofit/>
          </a:bodyPr>
          <a:lstStyle/>
          <a:p>
            <a:pPr>
              <a:spcAft>
                <a:spcPts val="600"/>
              </a:spcAft>
            </a:pPr>
            <a:r>
              <a:rPr lang="en-US"/>
              <a:t>AI &amp; Data for Recruiters</a:t>
            </a:r>
          </a:p>
        </p:txBody>
      </p:sp>
      <p:sp>
        <p:nvSpPr>
          <p:cNvPr id="5" name="Date Placeholder 4">
            <a:extLst>
              <a:ext uri="{FF2B5EF4-FFF2-40B4-BE49-F238E27FC236}">
                <a16:creationId xmlns:a16="http://schemas.microsoft.com/office/drawing/2014/main" id="{CA64181B-34FC-4041-25ED-C0A017C98F46}"/>
              </a:ext>
            </a:extLst>
          </p:cNvPr>
          <p:cNvSpPr>
            <a:spLocks noGrp="1"/>
          </p:cNvSpPr>
          <p:nvPr>
            <p:ph type="dt" sz="half" idx="10"/>
          </p:nvPr>
        </p:nvSpPr>
        <p:spPr>
          <a:xfrm>
            <a:off x="7013448" y="6355080"/>
            <a:ext cx="4352544" cy="365125"/>
          </a:xfrm>
        </p:spPr>
        <p:txBody>
          <a:bodyPr anchor="ctr">
            <a:normAutofit/>
          </a:bodyPr>
          <a:lstStyle/>
          <a:p>
            <a:pPr>
              <a:spcAft>
                <a:spcPts val="600"/>
              </a:spcAft>
              <a:defRPr/>
            </a:pPr>
            <a:r>
              <a:rPr lang="en-US">
                <a:solidFill>
                  <a:prstClr val="black"/>
                </a:solidFill>
              </a:rPr>
              <a:t>2023</a:t>
            </a:r>
          </a:p>
        </p:txBody>
      </p:sp>
      <p:sp>
        <p:nvSpPr>
          <p:cNvPr id="6" name="Slide Number Placeholder 5">
            <a:extLst>
              <a:ext uri="{FF2B5EF4-FFF2-40B4-BE49-F238E27FC236}">
                <a16:creationId xmlns:a16="http://schemas.microsoft.com/office/drawing/2014/main" id="{F18C9860-45BC-165D-DA82-A30AEEB71794}"/>
              </a:ext>
            </a:extLst>
          </p:cNvPr>
          <p:cNvSpPr>
            <a:spLocks noGrp="1"/>
          </p:cNvSpPr>
          <p:nvPr>
            <p:ph type="sldNum" sz="quarter" idx="12"/>
          </p:nvPr>
        </p:nvSpPr>
        <p:spPr>
          <a:xfrm>
            <a:off x="11365992" y="6356350"/>
            <a:ext cx="630936" cy="365125"/>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06B786C7-B8F9-4072-AAAA-17258464D730}" type="slidenum">
              <a:rPr kumimoji="0" lang="en-US" b="0" i="0" u="none" strike="noStrike" kern="1200" cap="none" spc="0" normalizeH="0" baseline="0" noProof="0" smtClean="0">
                <a:ln>
                  <a:noFill/>
                </a:ln>
                <a:solidFill>
                  <a:prstClr val="black"/>
                </a:solidFill>
                <a:effectLst/>
                <a:uLnTx/>
                <a:uFillTx/>
              </a:rPr>
              <a:pPr marL="0" marR="0" lvl="0" indent="0" defTabSz="914400" rtl="0" eaLnBrk="1" fontAlgn="auto" latinLnBrk="0" hangingPunct="1">
                <a:spcBef>
                  <a:spcPts val="0"/>
                </a:spcBef>
                <a:spcAft>
                  <a:spcPts val="600"/>
                </a:spcAft>
                <a:buClrTx/>
                <a:buSzTx/>
                <a:buFontTx/>
                <a:buNone/>
                <a:tabLst/>
                <a:defRPr/>
              </a:pPr>
              <a:t>6</a:t>
            </a:fld>
            <a:endParaRPr kumimoji="0" lang="en-US" b="0" i="0" u="none" strike="noStrike" kern="1200" cap="none" spc="0" normalizeH="0" baseline="0" noProof="0">
              <a:ln>
                <a:noFill/>
              </a:ln>
              <a:solidFill>
                <a:prstClr val="black"/>
              </a:solidFill>
              <a:effectLst/>
              <a:uLnTx/>
              <a:uFillTx/>
            </a:endParaRPr>
          </a:p>
        </p:txBody>
      </p:sp>
      <p:graphicFrame>
        <p:nvGraphicFramePr>
          <p:cNvPr id="8" name="Content Placeholder 2">
            <a:extLst>
              <a:ext uri="{FF2B5EF4-FFF2-40B4-BE49-F238E27FC236}">
                <a16:creationId xmlns:a16="http://schemas.microsoft.com/office/drawing/2014/main" id="{713496E9-D400-5541-A3FA-488513D067C9}"/>
              </a:ext>
            </a:extLst>
          </p:cNvPr>
          <p:cNvGraphicFramePr>
            <a:graphicFrameLocks noGrp="1"/>
          </p:cNvGraphicFramePr>
          <p:nvPr>
            <p:ph sz="quarter" idx="14"/>
            <p:extLst>
              <p:ext uri="{D42A27DB-BD31-4B8C-83A1-F6EECF244321}">
                <p14:modId xmlns:p14="http://schemas.microsoft.com/office/powerpoint/2010/main" val="3860204273"/>
              </p:ext>
            </p:extLst>
          </p:nvPr>
        </p:nvGraphicFramePr>
        <p:xfrm>
          <a:off x="8401927" y="425450"/>
          <a:ext cx="3256674" cy="5929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84E75C97-A856-363C-2DB5-65CE926DDC86}"/>
              </a:ext>
            </a:extLst>
          </p:cNvPr>
          <p:cNvSpPr txBox="1"/>
          <p:nvPr/>
        </p:nvSpPr>
        <p:spPr>
          <a:xfrm>
            <a:off x="3462506" y="1527437"/>
            <a:ext cx="4601094" cy="3139321"/>
          </a:xfrm>
          <a:prstGeom prst="rect">
            <a:avLst/>
          </a:prstGeom>
          <a:noFill/>
        </p:spPr>
        <p:txBody>
          <a:bodyPr wrap="square">
            <a:spAutoFit/>
          </a:bodyPr>
          <a:lstStyle/>
          <a:p>
            <a:r>
              <a:rPr lang="en-US" dirty="0"/>
              <a:t>The AI and data market is a rapidly growing and evolving industry, driven by a wide range of market dynamics. Some of the key factors that influence the demand and supply of AI and data products and services include:</a:t>
            </a:r>
          </a:p>
          <a:p>
            <a:endParaRPr lang="en-US" dirty="0"/>
          </a:p>
          <a:p>
            <a:endParaRPr lang="en-US" dirty="0"/>
          </a:p>
          <a:p>
            <a:r>
              <a:rPr lang="en-US" dirty="0"/>
              <a:t>These factors are constantly evolving and will continue to shape the industry in the coming years.</a:t>
            </a:r>
          </a:p>
        </p:txBody>
      </p:sp>
    </p:spTree>
    <p:extLst>
      <p:ext uri="{BB962C8B-B14F-4D97-AF65-F5344CB8AC3E}">
        <p14:creationId xmlns:p14="http://schemas.microsoft.com/office/powerpoint/2010/main" val="395208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1C34382A-949A-4011-9247-F686E36AA17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7C9E5D8E-9649-4AF7-9282-BEB3264F0CC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B62851FF-C82F-4F34-8B14-C5DFCE9BA9D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19FEDF4C-BE74-4733-AFE0-84D841B6C1C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dgm id="{E5446A86-859A-413B-AE81-FC7B793F196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3573A69-B83F-B0EB-853C-4720EAF847A8}"/>
              </a:ext>
            </a:extLst>
          </p:cNvPr>
          <p:cNvSpPr txBox="1"/>
          <p:nvPr/>
        </p:nvSpPr>
        <p:spPr>
          <a:xfrm>
            <a:off x="529789" y="393616"/>
            <a:ext cx="9787691" cy="650434"/>
          </a:xfrm>
          <a:prstGeom prst="rect">
            <a:avLst/>
          </a:prstGeom>
          <a:noFill/>
        </p:spPr>
        <p:txBody>
          <a:bodyPr wrap="square" rtlCol="0">
            <a:spAutoFit/>
          </a:bodyPr>
          <a:lstStyle/>
          <a:p>
            <a:pPr>
              <a:lnSpc>
                <a:spcPts val="4556"/>
              </a:lnSpc>
            </a:pPr>
            <a:r>
              <a:rPr lang="en-IN" sz="3645" b="1" dirty="0">
                <a:solidFill>
                  <a:srgbClr val="60A9FF"/>
                </a:solidFill>
                <a:latin typeface="+mj-lt"/>
              </a:rPr>
              <a:t>What is generative AI?</a:t>
            </a:r>
          </a:p>
        </p:txBody>
      </p:sp>
      <p:grpSp>
        <p:nvGrpSpPr>
          <p:cNvPr id="14" name="Group 13" descr="A nested hierarchy of Artificial Intelligence, Machine learning, Deep Learning, and Generative AI">
            <a:extLst>
              <a:ext uri="{FF2B5EF4-FFF2-40B4-BE49-F238E27FC236}">
                <a16:creationId xmlns:a16="http://schemas.microsoft.com/office/drawing/2014/main" id="{63A9B37B-4527-D4F0-6EF0-818BC46AD9AD}"/>
              </a:ext>
            </a:extLst>
          </p:cNvPr>
          <p:cNvGrpSpPr/>
          <p:nvPr/>
        </p:nvGrpSpPr>
        <p:grpSpPr>
          <a:xfrm>
            <a:off x="529789" y="1212387"/>
            <a:ext cx="4581961" cy="5251997"/>
            <a:chOff x="584200" y="1417469"/>
            <a:chExt cx="4515730" cy="4842803"/>
          </a:xfrm>
        </p:grpSpPr>
        <p:sp>
          <p:nvSpPr>
            <p:cNvPr id="15" name="Rectangle: Rounded Corners 14">
              <a:extLst>
                <a:ext uri="{FF2B5EF4-FFF2-40B4-BE49-F238E27FC236}">
                  <a16:creationId xmlns:a16="http://schemas.microsoft.com/office/drawing/2014/main" id="{A261D289-7251-74F8-CBB8-DD42F1C055BB}"/>
                </a:ext>
                <a:ext uri="{C183D7F6-B498-43B3-948B-1728B52AA6E4}">
                  <adec:decorative xmlns:adec="http://schemas.microsoft.com/office/drawing/2017/decorative" val="0"/>
                </a:ext>
              </a:extLst>
            </p:cNvPr>
            <p:cNvSpPr/>
            <p:nvPr/>
          </p:nvSpPr>
          <p:spPr bwMode="auto">
            <a:xfrm>
              <a:off x="584200" y="1417469"/>
              <a:ext cx="4515730" cy="4842803"/>
            </a:xfrm>
            <a:prstGeom prst="roundRect">
              <a:avLst>
                <a:gd name="adj" fmla="val 2268"/>
              </a:avLst>
            </a:prstGeom>
            <a:solidFill>
              <a:srgbClr val="0078D4">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61970">
                <a:defRPr/>
              </a:pPr>
              <a:r>
                <a:rPr lang="en-AU" sz="1667" b="1" dirty="0">
                  <a:gradFill>
                    <a:gsLst>
                      <a:gs pos="2917">
                        <a:srgbClr val="FFFFFF"/>
                      </a:gs>
                      <a:gs pos="30000">
                        <a:srgbClr val="FFFFFF"/>
                      </a:gs>
                    </a:gsLst>
                    <a:lin ang="5400000" scaled="0"/>
                  </a:gradFill>
                  <a:latin typeface="+mj-lt"/>
                </a:rPr>
                <a:t>Artificial Intelligence</a:t>
              </a:r>
            </a:p>
            <a:p>
              <a:pPr defTabSz="761970">
                <a:defRPr/>
              </a:pPr>
              <a:endParaRPr lang="en-AU" sz="1667" b="1" dirty="0">
                <a:gradFill>
                  <a:gsLst>
                    <a:gs pos="2917">
                      <a:srgbClr val="FFFFFF"/>
                    </a:gs>
                    <a:gs pos="30000">
                      <a:srgbClr val="FFFFFF"/>
                    </a:gs>
                  </a:gsLst>
                  <a:lin ang="5400000" scaled="0"/>
                </a:gradFill>
                <a:latin typeface="+mj-lt"/>
              </a:endParaRPr>
            </a:p>
          </p:txBody>
        </p:sp>
        <p:sp>
          <p:nvSpPr>
            <p:cNvPr id="16" name="Rectangle: Rounded Corners 15">
              <a:extLst>
                <a:ext uri="{FF2B5EF4-FFF2-40B4-BE49-F238E27FC236}">
                  <a16:creationId xmlns:a16="http://schemas.microsoft.com/office/drawing/2014/main" id="{5F4CE8ED-8BC6-59F7-BEF6-BD60DB538C99}"/>
                </a:ext>
                <a:ext uri="{C183D7F6-B498-43B3-948B-1728B52AA6E4}">
                  <adec:decorative xmlns:adec="http://schemas.microsoft.com/office/drawing/2017/decorative" val="0"/>
                </a:ext>
              </a:extLst>
            </p:cNvPr>
            <p:cNvSpPr/>
            <p:nvPr/>
          </p:nvSpPr>
          <p:spPr bwMode="auto">
            <a:xfrm>
              <a:off x="1245381" y="2396359"/>
              <a:ext cx="3780693" cy="3786544"/>
            </a:xfrm>
            <a:prstGeom prst="roundRect">
              <a:avLst>
                <a:gd name="adj" fmla="val 3938"/>
              </a:avLst>
            </a:prstGeom>
            <a:solidFill>
              <a:srgbClr val="0078D4">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61970">
                <a:defRPr/>
              </a:pPr>
              <a:r>
                <a:rPr lang="en-AU" sz="1667" b="1" dirty="0">
                  <a:gradFill>
                    <a:gsLst>
                      <a:gs pos="2917">
                        <a:srgbClr val="FFFFFF"/>
                      </a:gs>
                      <a:gs pos="30000">
                        <a:srgbClr val="FFFFFF"/>
                      </a:gs>
                    </a:gsLst>
                    <a:lin ang="5400000" scaled="0"/>
                  </a:gradFill>
                  <a:latin typeface="+mj-lt"/>
                </a:rPr>
                <a:t>Machine Learning</a:t>
              </a:r>
            </a:p>
            <a:p>
              <a:pPr defTabSz="761970">
                <a:defRPr/>
              </a:pPr>
              <a:endParaRPr lang="en-AU" sz="1667" b="1" dirty="0">
                <a:gradFill>
                  <a:gsLst>
                    <a:gs pos="2917">
                      <a:srgbClr val="FFFFFF"/>
                    </a:gs>
                    <a:gs pos="30000">
                      <a:srgbClr val="FFFFFF"/>
                    </a:gs>
                  </a:gsLst>
                  <a:lin ang="5400000" scaled="0"/>
                </a:gradFill>
                <a:latin typeface="+mj-lt"/>
              </a:endParaRPr>
            </a:p>
          </p:txBody>
        </p:sp>
        <p:sp>
          <p:nvSpPr>
            <p:cNvPr id="17" name="Rectangle: Rounded Corners 16">
              <a:extLst>
                <a:ext uri="{FF2B5EF4-FFF2-40B4-BE49-F238E27FC236}">
                  <a16:creationId xmlns:a16="http://schemas.microsoft.com/office/drawing/2014/main" id="{88A671BB-D1EC-B7D5-3303-84BFD40CDA7E}"/>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rgbClr val="000041"/>
            </a:solidFill>
            <a:ln w="9525" cap="flat" cmpd="sng" algn="ctr">
              <a:no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61970">
                <a:defRPr/>
              </a:pPr>
              <a:r>
                <a:rPr lang="en-AU" sz="1667" b="1" dirty="0">
                  <a:gradFill>
                    <a:gsLst>
                      <a:gs pos="2917">
                        <a:srgbClr val="FFFFFF"/>
                      </a:gs>
                      <a:gs pos="30000">
                        <a:srgbClr val="FFFFFF"/>
                      </a:gs>
                    </a:gsLst>
                    <a:lin ang="5400000" scaled="0"/>
                  </a:gradFill>
                  <a:latin typeface="+mj-lt"/>
                </a:rPr>
                <a:t>Deep Learning</a:t>
              </a:r>
            </a:p>
            <a:p>
              <a:pPr defTabSz="761970">
                <a:defRPr/>
              </a:pPr>
              <a:endParaRPr lang="en-AU" sz="1667" b="1" dirty="0">
                <a:gradFill>
                  <a:gsLst>
                    <a:gs pos="2917">
                      <a:srgbClr val="FFFFFF"/>
                    </a:gs>
                    <a:gs pos="30000">
                      <a:srgbClr val="FFFFFF"/>
                    </a:gs>
                  </a:gsLst>
                  <a:lin ang="5400000" scaled="0"/>
                </a:gradFill>
                <a:latin typeface="+mj-lt"/>
              </a:endParaRPr>
            </a:p>
          </p:txBody>
        </p:sp>
        <p:sp>
          <p:nvSpPr>
            <p:cNvPr id="18" name="Title 56">
              <a:extLst>
                <a:ext uri="{FF2B5EF4-FFF2-40B4-BE49-F238E27FC236}">
                  <a16:creationId xmlns:a16="http://schemas.microsoft.com/office/drawing/2014/main" id="{4C87831C-1352-7661-F27D-A6FCF3758ECC}"/>
                </a:ext>
                <a:ext uri="{C183D7F6-B498-43B3-948B-1728B52AA6E4}">
                  <adec:decorative xmlns:adec="http://schemas.microsoft.com/office/drawing/2017/decorative" val="0"/>
                </a:ext>
              </a:extLst>
            </p:cNvPr>
            <p:cNvSpPr txBox="1">
              <a:spLocks/>
            </p:cNvSpPr>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761970">
                <a:lnSpc>
                  <a:spcPct val="100000"/>
                </a:lnSpc>
                <a:spcBef>
                  <a:spcPts val="0"/>
                </a:spcBef>
                <a:defRPr/>
              </a:pPr>
              <a:r>
                <a:rPr lang="en-AU" sz="1667" b="1" spc="0">
                  <a:ln>
                    <a:noFill/>
                  </a:ln>
                  <a:gradFill>
                    <a:gsLst>
                      <a:gs pos="2917">
                        <a:srgbClr val="FFFFFF"/>
                      </a:gs>
                      <a:gs pos="30000">
                        <a:srgbClr val="FFFFFF"/>
                      </a:gs>
                    </a:gsLst>
                    <a:lin ang="5400000" scaled="0"/>
                  </a:gradFill>
                  <a:latin typeface="+mj-lt"/>
                </a:rPr>
                <a:t>Generative AI</a:t>
              </a:r>
            </a:p>
          </p:txBody>
        </p:sp>
      </p:grpSp>
      <p:sp>
        <p:nvSpPr>
          <p:cNvPr id="19" name="Arrow: Down 18" descr="Timeline for AI evolution from 1956 to 2021">
            <a:extLst>
              <a:ext uri="{FF2B5EF4-FFF2-40B4-BE49-F238E27FC236}">
                <a16:creationId xmlns:a16="http://schemas.microsoft.com/office/drawing/2014/main" id="{2EDBA02C-3A11-0109-5F17-8151638844AB}"/>
              </a:ext>
            </a:extLst>
          </p:cNvPr>
          <p:cNvSpPr/>
          <p:nvPr/>
        </p:nvSpPr>
        <p:spPr bwMode="auto">
          <a:xfrm>
            <a:off x="5841392" y="1462554"/>
            <a:ext cx="1154914" cy="5251993"/>
          </a:xfrm>
          <a:prstGeom prst="downArrow">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F8C5498D-857C-482E-5FE3-13DB11C7A0B2}"/>
              </a:ext>
              <a:ext uri="{C183D7F6-B498-43B3-948B-1728B52AA6E4}">
                <adec:decorative xmlns:adec="http://schemas.microsoft.com/office/drawing/2017/decorative" val="1"/>
              </a:ext>
            </a:extLst>
          </p:cNvPr>
          <p:cNvCxnSpPr>
            <a:cxnSpLocks/>
          </p:cNvCxnSpPr>
          <p:nvPr/>
        </p:nvCxnSpPr>
        <p:spPr>
          <a:xfrm>
            <a:off x="6875995" y="2640143"/>
            <a:ext cx="427883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1FA7D2-C30E-58CB-8E5C-D243B45D017D}"/>
              </a:ext>
              <a:ext uri="{C183D7F6-B498-43B3-948B-1728B52AA6E4}">
                <adec:decorative xmlns:adec="http://schemas.microsoft.com/office/drawing/2017/decorative" val="1"/>
              </a:ext>
            </a:extLst>
          </p:cNvPr>
          <p:cNvCxnSpPr>
            <a:cxnSpLocks/>
          </p:cNvCxnSpPr>
          <p:nvPr/>
        </p:nvCxnSpPr>
        <p:spPr>
          <a:xfrm>
            <a:off x="6875995" y="3872797"/>
            <a:ext cx="427883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AF152E-05D5-DFF1-D311-EC91F75169C3}"/>
              </a:ext>
              <a:ext uri="{C183D7F6-B498-43B3-948B-1728B52AA6E4}">
                <adec:decorative xmlns:adec="http://schemas.microsoft.com/office/drawing/2017/decorative" val="1"/>
              </a:ext>
            </a:extLst>
          </p:cNvPr>
          <p:cNvCxnSpPr>
            <a:cxnSpLocks/>
          </p:cNvCxnSpPr>
          <p:nvPr/>
        </p:nvCxnSpPr>
        <p:spPr>
          <a:xfrm>
            <a:off x="6875995" y="5072610"/>
            <a:ext cx="427883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descr="1956">
            <a:extLst>
              <a:ext uri="{FF2B5EF4-FFF2-40B4-BE49-F238E27FC236}">
                <a16:creationId xmlns:a16="http://schemas.microsoft.com/office/drawing/2014/main" id="{AA75CE77-E055-2F60-7233-D1326F572ADE}"/>
              </a:ext>
            </a:extLst>
          </p:cNvPr>
          <p:cNvGrpSpPr/>
          <p:nvPr/>
        </p:nvGrpSpPr>
        <p:grpSpPr>
          <a:xfrm>
            <a:off x="6146768" y="1637695"/>
            <a:ext cx="443960" cy="422914"/>
            <a:chOff x="5857905" y="-477659"/>
            <a:chExt cx="477254" cy="365740"/>
          </a:xfrm>
        </p:grpSpPr>
        <p:sp>
          <p:nvSpPr>
            <p:cNvPr id="24" name="Freeform: Shape 23">
              <a:extLst>
                <a:ext uri="{FF2B5EF4-FFF2-40B4-BE49-F238E27FC236}">
                  <a16:creationId xmlns:a16="http://schemas.microsoft.com/office/drawing/2014/main" id="{57E3DCAC-20DE-E3CD-9517-0827EAFC832F}"/>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167" b="1" dirty="0">
                  <a:solidFill>
                    <a:srgbClr val="FFFFFF"/>
                  </a:solidFill>
                  <a:latin typeface="+mj-lt"/>
                </a:rPr>
                <a:t>1956</a:t>
              </a:r>
              <a:endParaRPr lang="en-US" sz="1167" b="1" dirty="0">
                <a:latin typeface="+mj-lt"/>
              </a:endParaRPr>
            </a:p>
          </p:txBody>
        </p:sp>
        <p:sp>
          <p:nvSpPr>
            <p:cNvPr id="25" name="Freeform: Shape 24">
              <a:extLst>
                <a:ext uri="{FF2B5EF4-FFF2-40B4-BE49-F238E27FC236}">
                  <a16:creationId xmlns:a16="http://schemas.microsoft.com/office/drawing/2014/main" id="{063C65C8-0233-A7D1-79E8-1D794646B65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160" dirty="0">
                <a:latin typeface="+mj-lt"/>
              </a:endParaRPr>
            </a:p>
          </p:txBody>
        </p:sp>
      </p:grpSp>
      <p:sp>
        <p:nvSpPr>
          <p:cNvPr id="26" name="Text Placeholder 7">
            <a:extLst>
              <a:ext uri="{FF2B5EF4-FFF2-40B4-BE49-F238E27FC236}">
                <a16:creationId xmlns:a16="http://schemas.microsoft.com/office/drawing/2014/main" id="{440C1F1F-983A-07EE-0176-5A267E1C952D}"/>
              </a:ext>
            </a:extLst>
          </p:cNvPr>
          <p:cNvSpPr txBox="1">
            <a:spLocks/>
          </p:cNvSpPr>
          <p:nvPr/>
        </p:nvSpPr>
        <p:spPr>
          <a:xfrm>
            <a:off x="6875995" y="1637694"/>
            <a:ext cx="4278838" cy="923138"/>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777254">
              <a:spcBef>
                <a:spcPts val="1500"/>
              </a:spcBef>
              <a:defRPr/>
            </a:pPr>
            <a:r>
              <a:rPr lang="en-US" sz="2000" dirty="0">
                <a:solidFill>
                  <a:schemeClr val="tx1"/>
                </a:solidFill>
                <a:latin typeface="+mj-lt"/>
              </a:rPr>
              <a:t>Artificial Intelligence</a:t>
            </a:r>
          </a:p>
          <a:p>
            <a:pPr lvl="1" defTabSz="777254">
              <a:spcAft>
                <a:spcPts val="500"/>
              </a:spcAft>
              <a:defRPr/>
            </a:pPr>
            <a:r>
              <a:rPr lang="en-US" sz="1333" dirty="0">
                <a:solidFill>
                  <a:schemeClr val="tx1"/>
                </a:solidFill>
                <a:latin typeface="+mj-lt"/>
              </a:rPr>
              <a:t>the field of computer science that seeks to create intelligent machines that can replicate or exceed human intelligence</a:t>
            </a:r>
          </a:p>
        </p:txBody>
      </p:sp>
      <p:grpSp>
        <p:nvGrpSpPr>
          <p:cNvPr id="27" name="Group 26" descr="1997">
            <a:extLst>
              <a:ext uri="{FF2B5EF4-FFF2-40B4-BE49-F238E27FC236}">
                <a16:creationId xmlns:a16="http://schemas.microsoft.com/office/drawing/2014/main" id="{4411A80E-3D55-C663-FB66-93942516DFE3}"/>
              </a:ext>
            </a:extLst>
          </p:cNvPr>
          <p:cNvGrpSpPr/>
          <p:nvPr/>
        </p:nvGrpSpPr>
        <p:grpSpPr>
          <a:xfrm>
            <a:off x="6146768" y="2811227"/>
            <a:ext cx="443960" cy="422914"/>
            <a:chOff x="5857905" y="-477659"/>
            <a:chExt cx="477254" cy="365740"/>
          </a:xfrm>
        </p:grpSpPr>
        <p:sp>
          <p:nvSpPr>
            <p:cNvPr id="28" name="Freeform: Shape 27">
              <a:extLst>
                <a:ext uri="{FF2B5EF4-FFF2-40B4-BE49-F238E27FC236}">
                  <a16:creationId xmlns:a16="http://schemas.microsoft.com/office/drawing/2014/main" id="{E0B9A670-C9DB-2C7A-A05B-61E38CF141D2}"/>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167" b="1" dirty="0">
                  <a:solidFill>
                    <a:srgbClr val="FFFFFF"/>
                  </a:solidFill>
                  <a:latin typeface="+mj-lt"/>
                </a:rPr>
                <a:t>1998</a:t>
              </a:r>
              <a:endParaRPr lang="en-US" sz="1167" b="1" dirty="0">
                <a:latin typeface="+mj-lt"/>
              </a:endParaRPr>
            </a:p>
          </p:txBody>
        </p:sp>
        <p:sp>
          <p:nvSpPr>
            <p:cNvPr id="29" name="Freeform: Shape 28">
              <a:extLst>
                <a:ext uri="{FF2B5EF4-FFF2-40B4-BE49-F238E27FC236}">
                  <a16:creationId xmlns:a16="http://schemas.microsoft.com/office/drawing/2014/main" id="{6C1FF4A2-47A4-D103-4128-6B8FB63497A2}"/>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160" dirty="0">
                <a:latin typeface="+mj-lt"/>
              </a:endParaRPr>
            </a:p>
          </p:txBody>
        </p:sp>
      </p:grpSp>
      <p:sp>
        <p:nvSpPr>
          <p:cNvPr id="30" name="Text Placeholder 8">
            <a:extLst>
              <a:ext uri="{FF2B5EF4-FFF2-40B4-BE49-F238E27FC236}">
                <a16:creationId xmlns:a16="http://schemas.microsoft.com/office/drawing/2014/main" id="{6F884754-3259-18C0-80BE-85DA89B7669A}"/>
              </a:ext>
            </a:extLst>
          </p:cNvPr>
          <p:cNvSpPr txBox="1">
            <a:spLocks/>
          </p:cNvSpPr>
          <p:nvPr/>
        </p:nvSpPr>
        <p:spPr>
          <a:xfrm>
            <a:off x="6875995" y="2811228"/>
            <a:ext cx="4278838" cy="923138"/>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000" dirty="0">
                <a:solidFill>
                  <a:schemeClr val="tx1"/>
                </a:solidFill>
                <a:latin typeface="+mj-lt"/>
              </a:rPr>
              <a:t>Machine Learning</a:t>
            </a:r>
          </a:p>
          <a:p>
            <a:pPr lvl="1" defTabSz="777254">
              <a:spcAft>
                <a:spcPts val="500"/>
              </a:spcAft>
              <a:defRPr/>
            </a:pPr>
            <a:r>
              <a:rPr lang="en-US" sz="1333" dirty="0">
                <a:solidFill>
                  <a:schemeClr val="tx1"/>
                </a:solidFill>
                <a:latin typeface="+mj-lt"/>
              </a:rPr>
              <a:t>subset of AI that enables machines to learn from existing data and improve upon that data to make decisions or predictions</a:t>
            </a:r>
          </a:p>
        </p:txBody>
      </p:sp>
      <p:grpSp>
        <p:nvGrpSpPr>
          <p:cNvPr id="31" name="Group 30" descr="2017">
            <a:extLst>
              <a:ext uri="{FF2B5EF4-FFF2-40B4-BE49-F238E27FC236}">
                <a16:creationId xmlns:a16="http://schemas.microsoft.com/office/drawing/2014/main" id="{C93A9585-9350-92E1-E7C8-52BE4E1016BC}"/>
              </a:ext>
            </a:extLst>
          </p:cNvPr>
          <p:cNvGrpSpPr/>
          <p:nvPr/>
        </p:nvGrpSpPr>
        <p:grpSpPr>
          <a:xfrm>
            <a:off x="6146768" y="3984763"/>
            <a:ext cx="443960" cy="422914"/>
            <a:chOff x="5857905" y="-477659"/>
            <a:chExt cx="477254" cy="365740"/>
          </a:xfrm>
        </p:grpSpPr>
        <p:sp>
          <p:nvSpPr>
            <p:cNvPr id="32" name="Freeform: Shape 31">
              <a:extLst>
                <a:ext uri="{FF2B5EF4-FFF2-40B4-BE49-F238E27FC236}">
                  <a16:creationId xmlns:a16="http://schemas.microsoft.com/office/drawing/2014/main" id="{21FFB6B0-ED5A-1347-3F2D-7D8160728A61}"/>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167" b="1" dirty="0">
                  <a:solidFill>
                    <a:srgbClr val="FFFFFF"/>
                  </a:solidFill>
                  <a:latin typeface="+mj-lt"/>
                </a:rPr>
                <a:t>2014</a:t>
              </a:r>
              <a:endParaRPr lang="en-US" sz="1167" b="1" dirty="0">
                <a:latin typeface="+mj-lt"/>
              </a:endParaRPr>
            </a:p>
          </p:txBody>
        </p:sp>
        <p:sp>
          <p:nvSpPr>
            <p:cNvPr id="33" name="Freeform: Shape 32">
              <a:extLst>
                <a:ext uri="{FF2B5EF4-FFF2-40B4-BE49-F238E27FC236}">
                  <a16:creationId xmlns:a16="http://schemas.microsoft.com/office/drawing/2014/main" id="{8CA4AA1D-5345-69D8-3983-0363018D12C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160" dirty="0">
                <a:latin typeface="+mj-lt"/>
              </a:endParaRPr>
            </a:p>
          </p:txBody>
        </p:sp>
      </p:grpSp>
      <p:sp>
        <p:nvSpPr>
          <p:cNvPr id="34" name="Text Placeholder 13">
            <a:extLst>
              <a:ext uri="{FF2B5EF4-FFF2-40B4-BE49-F238E27FC236}">
                <a16:creationId xmlns:a16="http://schemas.microsoft.com/office/drawing/2014/main" id="{3FA61A87-ADBD-5204-AABA-B5168A00DB42}"/>
              </a:ext>
            </a:extLst>
          </p:cNvPr>
          <p:cNvSpPr txBox="1">
            <a:spLocks/>
          </p:cNvSpPr>
          <p:nvPr/>
        </p:nvSpPr>
        <p:spPr>
          <a:xfrm>
            <a:off x="6875995" y="3984764"/>
            <a:ext cx="4278838" cy="718017"/>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000" dirty="0">
                <a:solidFill>
                  <a:schemeClr val="tx1"/>
                </a:solidFill>
                <a:latin typeface="+mj-lt"/>
              </a:rPr>
              <a:t>Deep Learning</a:t>
            </a:r>
          </a:p>
          <a:p>
            <a:pPr lvl="1" defTabSz="777254">
              <a:spcAft>
                <a:spcPts val="500"/>
              </a:spcAft>
              <a:defRPr/>
            </a:pPr>
            <a:r>
              <a:rPr lang="en-US" sz="1333" dirty="0">
                <a:solidFill>
                  <a:schemeClr val="tx1"/>
                </a:solidFill>
                <a:latin typeface="+mj-lt"/>
              </a:rPr>
              <a:t>a machine learning technique in which layers of neural networks are used to process data and make decisions</a:t>
            </a:r>
          </a:p>
        </p:txBody>
      </p:sp>
      <p:grpSp>
        <p:nvGrpSpPr>
          <p:cNvPr id="35" name="Group 34" descr="2021">
            <a:extLst>
              <a:ext uri="{FF2B5EF4-FFF2-40B4-BE49-F238E27FC236}">
                <a16:creationId xmlns:a16="http://schemas.microsoft.com/office/drawing/2014/main" id="{6EC87ACE-30DA-D69A-7FC9-E000850E0C7E}"/>
              </a:ext>
            </a:extLst>
          </p:cNvPr>
          <p:cNvGrpSpPr/>
          <p:nvPr/>
        </p:nvGrpSpPr>
        <p:grpSpPr>
          <a:xfrm>
            <a:off x="6146768" y="5191138"/>
            <a:ext cx="443960" cy="422914"/>
            <a:chOff x="5857905" y="-477659"/>
            <a:chExt cx="477254" cy="365740"/>
          </a:xfrm>
        </p:grpSpPr>
        <p:sp>
          <p:nvSpPr>
            <p:cNvPr id="36" name="Freeform: Shape 35">
              <a:extLst>
                <a:ext uri="{FF2B5EF4-FFF2-40B4-BE49-F238E27FC236}">
                  <a16:creationId xmlns:a16="http://schemas.microsoft.com/office/drawing/2014/main" id="{D5D2EA25-DF7F-F678-10E8-AD326E32ECED}"/>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lang="en-US" sz="1167" b="1" dirty="0">
                  <a:solidFill>
                    <a:srgbClr val="FFFFFF"/>
                  </a:solidFill>
                  <a:latin typeface="+mj-lt"/>
                </a:rPr>
                <a:t>2018</a:t>
              </a:r>
              <a:endParaRPr lang="en-US" sz="1167" b="1" dirty="0">
                <a:latin typeface="+mj-lt"/>
              </a:endParaRPr>
            </a:p>
          </p:txBody>
        </p:sp>
        <p:sp>
          <p:nvSpPr>
            <p:cNvPr id="37" name="Freeform: Shape 36">
              <a:extLst>
                <a:ext uri="{FF2B5EF4-FFF2-40B4-BE49-F238E27FC236}">
                  <a16:creationId xmlns:a16="http://schemas.microsoft.com/office/drawing/2014/main" id="{874A8DBB-1238-6653-EB88-D169DFE1E23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160" dirty="0">
                <a:latin typeface="+mj-lt"/>
              </a:endParaRPr>
            </a:p>
          </p:txBody>
        </p:sp>
      </p:grpSp>
      <p:sp>
        <p:nvSpPr>
          <p:cNvPr id="38" name="Text Placeholder 13">
            <a:extLst>
              <a:ext uri="{FF2B5EF4-FFF2-40B4-BE49-F238E27FC236}">
                <a16:creationId xmlns:a16="http://schemas.microsoft.com/office/drawing/2014/main" id="{2325139D-CAE9-F173-DED7-BBECCCA3DB20}"/>
              </a:ext>
            </a:extLst>
          </p:cNvPr>
          <p:cNvSpPr txBox="1">
            <a:spLocks/>
          </p:cNvSpPr>
          <p:nvPr/>
        </p:nvSpPr>
        <p:spPr>
          <a:xfrm>
            <a:off x="6875995" y="5191139"/>
            <a:ext cx="4278838" cy="718017"/>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000" dirty="0">
                <a:solidFill>
                  <a:srgbClr val="FF0000"/>
                </a:solidFill>
                <a:latin typeface="+mj-lt"/>
              </a:rPr>
              <a:t>Generative AI</a:t>
            </a:r>
          </a:p>
          <a:p>
            <a:pPr lvl="1" defTabSz="777254">
              <a:spcAft>
                <a:spcPts val="500"/>
              </a:spcAft>
              <a:defRPr/>
            </a:pPr>
            <a:r>
              <a:rPr lang="en-US" sz="1333" dirty="0">
                <a:solidFill>
                  <a:schemeClr val="tx1"/>
                </a:solidFill>
                <a:latin typeface="+mj-lt"/>
              </a:rPr>
              <a:t>Create new written, visual, and auditory content given prompts or existing data.</a:t>
            </a:r>
            <a:endParaRPr lang="en-US" sz="2000" dirty="0">
              <a:solidFill>
                <a:schemeClr val="tx1"/>
              </a:solidFill>
              <a:latin typeface="+mj-lt"/>
            </a:endParaRPr>
          </a:p>
        </p:txBody>
      </p:sp>
    </p:spTree>
    <p:extLst>
      <p:ext uri="{BB962C8B-B14F-4D97-AF65-F5344CB8AC3E}">
        <p14:creationId xmlns:p14="http://schemas.microsoft.com/office/powerpoint/2010/main" val="262175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4"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694333" y="731937"/>
            <a:ext cx="4629150" cy="578644"/>
          </a:xfrm>
          <a:prstGeom prst="rect">
            <a:avLst/>
          </a:prstGeom>
          <a:noFill/>
          <a:ln/>
        </p:spPr>
        <p:txBody>
          <a:bodyPr wrap="none" rtlCol="0" anchor="t"/>
          <a:lstStyle/>
          <a:p>
            <a:pPr>
              <a:lnSpc>
                <a:spcPts val="4556"/>
              </a:lnSpc>
            </a:pPr>
            <a:r>
              <a:rPr lang="en-US" sz="3645" b="1" dirty="0">
                <a:solidFill>
                  <a:srgbClr val="60A9FF"/>
                </a:solidFill>
                <a:latin typeface="+mj-lt"/>
                <a:ea typeface="Barlow" pitchFamily="34" charset="-122"/>
                <a:cs typeface="Barlow" pitchFamily="34" charset="-120"/>
              </a:rPr>
              <a:t>What is Generative AI?</a:t>
            </a:r>
            <a:endParaRPr lang="en-US" sz="3645" dirty="0">
              <a:latin typeface="+mj-lt"/>
            </a:endParaRPr>
          </a:p>
        </p:txBody>
      </p:sp>
      <p:sp>
        <p:nvSpPr>
          <p:cNvPr id="5" name="Shape 3"/>
          <p:cNvSpPr/>
          <p:nvPr/>
        </p:nvSpPr>
        <p:spPr>
          <a:xfrm>
            <a:off x="694333" y="1732956"/>
            <a:ext cx="416619" cy="416619"/>
          </a:xfrm>
          <a:prstGeom prst="roundRect">
            <a:avLst>
              <a:gd name="adj" fmla="val 26667"/>
            </a:avLst>
          </a:prstGeom>
          <a:solidFill>
            <a:schemeClr val="tx2">
              <a:lumMod val="10000"/>
              <a:lumOff val="90000"/>
            </a:schemeClr>
          </a:solidFill>
          <a:ln/>
        </p:spPr>
        <p:txBody>
          <a:bodyPr/>
          <a:lstStyle/>
          <a:p>
            <a:endParaRPr lang="en-IN" sz="1500">
              <a:latin typeface="+mj-lt"/>
            </a:endParaRPr>
          </a:p>
        </p:txBody>
      </p:sp>
      <p:sp>
        <p:nvSpPr>
          <p:cNvPr id="6" name="Text 4"/>
          <p:cNvSpPr/>
          <p:nvPr/>
        </p:nvSpPr>
        <p:spPr>
          <a:xfrm>
            <a:off x="854968" y="1767682"/>
            <a:ext cx="95250" cy="347068"/>
          </a:xfrm>
          <a:prstGeom prst="rect">
            <a:avLst/>
          </a:prstGeom>
          <a:noFill/>
          <a:ln/>
        </p:spPr>
        <p:txBody>
          <a:bodyPr wrap="none" rtlCol="0" anchor="t"/>
          <a:lstStyle/>
          <a:p>
            <a:pPr algn="ctr">
              <a:lnSpc>
                <a:spcPts val="2734"/>
              </a:lnSpc>
            </a:pPr>
            <a:r>
              <a:rPr lang="en-US" sz="2187" b="1" dirty="0">
                <a:solidFill>
                  <a:srgbClr val="60A9FF"/>
                </a:solidFill>
                <a:latin typeface="+mj-lt"/>
                <a:ea typeface="Barlow" pitchFamily="34" charset="-122"/>
                <a:cs typeface="Barlow" pitchFamily="34" charset="-120"/>
              </a:rPr>
              <a:t>1</a:t>
            </a:r>
            <a:endParaRPr lang="en-US" sz="2187" dirty="0">
              <a:latin typeface="+mj-lt"/>
            </a:endParaRPr>
          </a:p>
        </p:txBody>
      </p:sp>
      <p:sp>
        <p:nvSpPr>
          <p:cNvPr id="7" name="Text 5"/>
          <p:cNvSpPr/>
          <p:nvPr/>
        </p:nvSpPr>
        <p:spPr>
          <a:xfrm>
            <a:off x="1296094" y="1796554"/>
            <a:ext cx="215900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Creative Potential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8" name="Text 6"/>
          <p:cNvSpPr/>
          <p:nvPr/>
        </p:nvSpPr>
        <p:spPr>
          <a:xfrm>
            <a:off x="1296095" y="2283719"/>
            <a:ext cx="2421334" cy="2073176"/>
          </a:xfrm>
          <a:prstGeom prst="rect">
            <a:avLst/>
          </a:prstGeom>
          <a:noFill/>
          <a:ln/>
        </p:spPr>
        <p:txBody>
          <a:bodyPr wrap="square" rtlCol="0" anchor="t"/>
          <a:lstStyle/>
          <a:p>
            <a:pPr>
              <a:lnSpc>
                <a:spcPts val="2332"/>
              </a:lnSpc>
            </a:pPr>
            <a:r>
              <a:rPr lang="en-US" sz="1458" dirty="0">
                <a:solidFill>
                  <a:schemeClr val="tx1">
                    <a:lumMod val="75000"/>
                    <a:lumOff val="25000"/>
                  </a:schemeClr>
                </a:solidFill>
                <a:latin typeface="+mj-lt"/>
                <a:ea typeface="Montserrat" pitchFamily="34" charset="-122"/>
                <a:cs typeface="Montserrat" pitchFamily="34" charset="-120"/>
              </a:rPr>
              <a:t>Generative AI refers to machine learning algorithms that can create unique and original content, including images, music, and text.</a:t>
            </a:r>
            <a:endParaRPr lang="en-US" sz="1458" dirty="0">
              <a:solidFill>
                <a:schemeClr val="tx1">
                  <a:lumMod val="75000"/>
                  <a:lumOff val="25000"/>
                </a:schemeClr>
              </a:solidFill>
              <a:latin typeface="+mj-lt"/>
            </a:endParaRPr>
          </a:p>
        </p:txBody>
      </p:sp>
      <p:sp>
        <p:nvSpPr>
          <p:cNvPr id="9" name="Shape 7"/>
          <p:cNvSpPr/>
          <p:nvPr/>
        </p:nvSpPr>
        <p:spPr>
          <a:xfrm>
            <a:off x="3902571" y="1732956"/>
            <a:ext cx="416619" cy="416619"/>
          </a:xfrm>
          <a:prstGeom prst="roundRect">
            <a:avLst>
              <a:gd name="adj" fmla="val 26667"/>
            </a:avLst>
          </a:prstGeom>
          <a:solidFill>
            <a:schemeClr val="tx2">
              <a:lumMod val="10000"/>
              <a:lumOff val="90000"/>
            </a:schemeClr>
          </a:solidFill>
          <a:ln/>
        </p:spPr>
        <p:txBody>
          <a:bodyPr/>
          <a:lstStyle/>
          <a:p>
            <a:endParaRPr lang="en-IN" sz="1500">
              <a:latin typeface="+mj-lt"/>
            </a:endParaRPr>
          </a:p>
        </p:txBody>
      </p:sp>
      <p:sp>
        <p:nvSpPr>
          <p:cNvPr id="10" name="Text 8"/>
          <p:cNvSpPr/>
          <p:nvPr/>
        </p:nvSpPr>
        <p:spPr>
          <a:xfrm>
            <a:off x="4034631" y="1767682"/>
            <a:ext cx="152400" cy="347068"/>
          </a:xfrm>
          <a:prstGeom prst="rect">
            <a:avLst/>
          </a:prstGeom>
          <a:noFill/>
          <a:ln/>
        </p:spPr>
        <p:txBody>
          <a:bodyPr wrap="none" rtlCol="0" anchor="t"/>
          <a:lstStyle/>
          <a:p>
            <a:pPr algn="ctr">
              <a:lnSpc>
                <a:spcPts val="2734"/>
              </a:lnSpc>
            </a:pPr>
            <a:r>
              <a:rPr lang="en-US" sz="2187" b="1" dirty="0">
                <a:solidFill>
                  <a:srgbClr val="60A9FF"/>
                </a:solidFill>
                <a:latin typeface="+mj-lt"/>
                <a:ea typeface="Barlow" pitchFamily="34" charset="-122"/>
                <a:cs typeface="Barlow" pitchFamily="34" charset="-120"/>
              </a:rPr>
              <a:t>2</a:t>
            </a:r>
            <a:endParaRPr lang="en-US" sz="2187" dirty="0">
              <a:latin typeface="+mj-lt"/>
            </a:endParaRPr>
          </a:p>
        </p:txBody>
      </p:sp>
      <p:sp>
        <p:nvSpPr>
          <p:cNvPr id="11" name="Text 9"/>
          <p:cNvSpPr/>
          <p:nvPr/>
        </p:nvSpPr>
        <p:spPr>
          <a:xfrm>
            <a:off x="4504333" y="1796555"/>
            <a:ext cx="2421334" cy="591344"/>
          </a:xfrm>
          <a:prstGeom prst="rect">
            <a:avLst/>
          </a:prstGeom>
          <a:noFill/>
          <a:ln/>
        </p:spPr>
        <p:txBody>
          <a:bodyPr wrap="square" rtlCol="0" anchor="t"/>
          <a:lstStyle/>
          <a:p>
            <a:pPr>
              <a:lnSpc>
                <a:spcPts val="2278"/>
              </a:lnSpc>
            </a:pPr>
            <a:r>
              <a:rPr lang="en-US" sz="1822" b="1" dirty="0">
                <a:solidFill>
                  <a:srgbClr val="60A9FF"/>
                </a:solidFill>
                <a:latin typeface="+mj-lt"/>
                <a:ea typeface="Barlow" pitchFamily="34" charset="-122"/>
                <a:cs typeface="Barlow" pitchFamily="34" charset="-120"/>
              </a:rPr>
              <a:t>Unleashing Imagination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12" name="Text 10"/>
          <p:cNvSpPr/>
          <p:nvPr/>
        </p:nvSpPr>
        <p:spPr>
          <a:xfrm>
            <a:off x="4504333" y="2573040"/>
            <a:ext cx="2421334" cy="1777008"/>
          </a:xfrm>
          <a:prstGeom prst="rect">
            <a:avLst/>
          </a:prstGeom>
          <a:noFill/>
          <a:ln/>
        </p:spPr>
        <p:txBody>
          <a:bodyPr wrap="square" rtlCol="0" anchor="t"/>
          <a:lstStyle/>
          <a:p>
            <a:pPr>
              <a:lnSpc>
                <a:spcPts val="2332"/>
              </a:lnSpc>
            </a:pPr>
            <a:r>
              <a:rPr lang="en-US" sz="1458" dirty="0">
                <a:solidFill>
                  <a:schemeClr val="tx1">
                    <a:lumMod val="75000"/>
                    <a:lumOff val="25000"/>
                  </a:schemeClr>
                </a:solidFill>
                <a:latin typeface="+mj-lt"/>
                <a:ea typeface="Montserrat" pitchFamily="34" charset="-122"/>
                <a:cs typeface="Montserrat" pitchFamily="34" charset="-120"/>
              </a:rPr>
              <a:t>This technology allows us to generate new ideas and possibilities, driving innovation and pushing the boundaries of what's possible.</a:t>
            </a:r>
            <a:endParaRPr lang="en-US" sz="1458" dirty="0">
              <a:solidFill>
                <a:schemeClr val="tx1">
                  <a:lumMod val="75000"/>
                  <a:lumOff val="25000"/>
                </a:schemeClr>
              </a:solidFill>
              <a:latin typeface="+mj-lt"/>
            </a:endParaRPr>
          </a:p>
        </p:txBody>
      </p:sp>
      <p:sp>
        <p:nvSpPr>
          <p:cNvPr id="13" name="Shape 11"/>
          <p:cNvSpPr/>
          <p:nvPr/>
        </p:nvSpPr>
        <p:spPr>
          <a:xfrm>
            <a:off x="694333" y="4686697"/>
            <a:ext cx="416619" cy="416619"/>
          </a:xfrm>
          <a:prstGeom prst="roundRect">
            <a:avLst>
              <a:gd name="adj" fmla="val 26667"/>
            </a:avLst>
          </a:prstGeom>
          <a:solidFill>
            <a:schemeClr val="tx2">
              <a:lumMod val="10000"/>
              <a:lumOff val="90000"/>
            </a:schemeClr>
          </a:solidFill>
          <a:ln/>
        </p:spPr>
        <p:txBody>
          <a:bodyPr/>
          <a:lstStyle/>
          <a:p>
            <a:endParaRPr lang="en-IN" sz="1500">
              <a:latin typeface="+mj-lt"/>
            </a:endParaRPr>
          </a:p>
        </p:txBody>
      </p:sp>
      <p:sp>
        <p:nvSpPr>
          <p:cNvPr id="14" name="Text 12"/>
          <p:cNvSpPr/>
          <p:nvPr/>
        </p:nvSpPr>
        <p:spPr>
          <a:xfrm>
            <a:off x="826393" y="4721424"/>
            <a:ext cx="152400" cy="347068"/>
          </a:xfrm>
          <a:prstGeom prst="rect">
            <a:avLst/>
          </a:prstGeom>
          <a:noFill/>
          <a:ln/>
        </p:spPr>
        <p:txBody>
          <a:bodyPr wrap="none" rtlCol="0" anchor="t"/>
          <a:lstStyle/>
          <a:p>
            <a:pPr algn="ctr">
              <a:lnSpc>
                <a:spcPts val="2734"/>
              </a:lnSpc>
            </a:pPr>
            <a:r>
              <a:rPr lang="en-US" sz="2187" b="1" dirty="0">
                <a:solidFill>
                  <a:srgbClr val="60A9FF"/>
                </a:solidFill>
                <a:latin typeface="+mj-lt"/>
                <a:ea typeface="Barlow" pitchFamily="34" charset="-122"/>
                <a:cs typeface="Barlow" pitchFamily="34" charset="-120"/>
              </a:rPr>
              <a:t>3</a:t>
            </a:r>
            <a:endParaRPr lang="en-US" sz="2187" dirty="0">
              <a:latin typeface="+mj-lt"/>
            </a:endParaRPr>
          </a:p>
        </p:txBody>
      </p:sp>
      <p:sp>
        <p:nvSpPr>
          <p:cNvPr id="15" name="Text 13"/>
          <p:cNvSpPr/>
          <p:nvPr/>
        </p:nvSpPr>
        <p:spPr>
          <a:xfrm>
            <a:off x="1296094" y="4750296"/>
            <a:ext cx="322580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Simulating Human Creativity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16" name="Text 14"/>
          <p:cNvSpPr/>
          <p:nvPr/>
        </p:nvSpPr>
        <p:spPr>
          <a:xfrm>
            <a:off x="1296094" y="5237461"/>
            <a:ext cx="5629573" cy="888504"/>
          </a:xfrm>
          <a:prstGeom prst="rect">
            <a:avLst/>
          </a:prstGeom>
          <a:noFill/>
          <a:ln/>
        </p:spPr>
        <p:txBody>
          <a:bodyPr wrap="square" rtlCol="0" anchor="t"/>
          <a:lstStyle/>
          <a:p>
            <a:pPr>
              <a:lnSpc>
                <a:spcPts val="2332"/>
              </a:lnSpc>
            </a:pPr>
            <a:r>
              <a:rPr lang="en-US" sz="1458" dirty="0">
                <a:solidFill>
                  <a:schemeClr val="tx1">
                    <a:lumMod val="75000"/>
                    <a:lumOff val="25000"/>
                  </a:schemeClr>
                </a:solidFill>
                <a:latin typeface="+mj-lt"/>
                <a:ea typeface="Montserrat" pitchFamily="34" charset="-122"/>
                <a:cs typeface="Montserrat" pitchFamily="34" charset="-120"/>
              </a:rPr>
              <a:t>Generative AI models attempt to replicate human-like creative processes, delivering outputs that resemble creations made by humans.</a:t>
            </a:r>
            <a:endParaRPr lang="en-US" sz="1458" dirty="0">
              <a:solidFill>
                <a:schemeClr val="tx1">
                  <a:lumMod val="75000"/>
                  <a:lumOff val="25000"/>
                </a:schemeClr>
              </a:solidFill>
              <a:latin typeface="+mj-lt"/>
            </a:endParaRPr>
          </a:p>
        </p:txBody>
      </p:sp>
      <p:pic>
        <p:nvPicPr>
          <p:cNvPr id="17" name="Image 0" descr="preencoded.png"/>
          <p:cNvPicPr>
            <a:picLocks noChangeAspect="1"/>
          </p:cNvPicPr>
          <p:nvPr/>
        </p:nvPicPr>
        <p:blipFill>
          <a:blip r:embed="rId3"/>
          <a:stretch>
            <a:fillRect/>
          </a:stretch>
        </p:blipFill>
        <p:spPr>
          <a:xfrm>
            <a:off x="7620000" y="0"/>
            <a:ext cx="4572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
          <p:cNvSpPr/>
          <p:nvPr/>
        </p:nvSpPr>
        <p:spPr>
          <a:xfrm>
            <a:off x="1466851" y="1916807"/>
            <a:ext cx="4536579" cy="1745953"/>
          </a:xfrm>
          <a:prstGeom prst="roundRect">
            <a:avLst>
              <a:gd name="adj" fmla="val 6363"/>
            </a:avLst>
          </a:prstGeom>
          <a:solidFill>
            <a:srgbClr val="282C32"/>
          </a:solidFill>
          <a:ln/>
        </p:spPr>
        <p:txBody>
          <a:bodyPr/>
          <a:lstStyle/>
          <a:p>
            <a:endParaRPr lang="en-IN" sz="1500">
              <a:latin typeface="+mj-lt"/>
            </a:endParaRPr>
          </a:p>
        </p:txBody>
      </p:sp>
      <p:sp>
        <p:nvSpPr>
          <p:cNvPr id="6" name="Text 4"/>
          <p:cNvSpPr/>
          <p:nvPr/>
        </p:nvSpPr>
        <p:spPr>
          <a:xfrm>
            <a:off x="1651993" y="2101949"/>
            <a:ext cx="185162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Art and Design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7" name="Text 5"/>
          <p:cNvSpPr/>
          <p:nvPr/>
        </p:nvSpPr>
        <p:spPr>
          <a:xfrm>
            <a:off x="1651993" y="2589114"/>
            <a:ext cx="4166294" cy="888504"/>
          </a:xfrm>
          <a:prstGeom prst="rect">
            <a:avLst/>
          </a:prstGeom>
          <a:noFill/>
          <a:ln/>
        </p:spPr>
        <p:txBody>
          <a:bodyPr wrap="square" rtlCol="0" anchor="t"/>
          <a:lstStyle/>
          <a:p>
            <a:pPr>
              <a:lnSpc>
                <a:spcPts val="2332"/>
              </a:lnSpc>
            </a:pPr>
            <a:r>
              <a:rPr lang="en-US" sz="1458" dirty="0">
                <a:solidFill>
                  <a:srgbClr val="EEEFF5"/>
                </a:solidFill>
                <a:latin typeface="+mj-lt"/>
                <a:ea typeface="Montserrat" pitchFamily="34" charset="-122"/>
                <a:cs typeface="Montserrat" pitchFamily="34" charset="-120"/>
              </a:rPr>
              <a:t>Generative AI is used to create stunning visual artworks, patterns, and designs, pushing the boundaries of creativity.</a:t>
            </a:r>
            <a:endParaRPr lang="en-US" sz="1458" dirty="0">
              <a:latin typeface="+mj-lt"/>
            </a:endParaRPr>
          </a:p>
        </p:txBody>
      </p:sp>
      <p:sp>
        <p:nvSpPr>
          <p:cNvPr id="8" name="Shape 6"/>
          <p:cNvSpPr/>
          <p:nvPr/>
        </p:nvSpPr>
        <p:spPr>
          <a:xfrm>
            <a:off x="6188571" y="1916807"/>
            <a:ext cx="4536579" cy="1745953"/>
          </a:xfrm>
          <a:prstGeom prst="roundRect">
            <a:avLst>
              <a:gd name="adj" fmla="val 6363"/>
            </a:avLst>
          </a:prstGeom>
          <a:solidFill>
            <a:srgbClr val="282C32"/>
          </a:solidFill>
          <a:ln/>
        </p:spPr>
        <p:txBody>
          <a:bodyPr/>
          <a:lstStyle/>
          <a:p>
            <a:endParaRPr lang="en-IN" sz="1500">
              <a:latin typeface="+mj-lt"/>
            </a:endParaRPr>
          </a:p>
        </p:txBody>
      </p:sp>
      <p:sp>
        <p:nvSpPr>
          <p:cNvPr id="9" name="Text 7"/>
          <p:cNvSpPr/>
          <p:nvPr/>
        </p:nvSpPr>
        <p:spPr>
          <a:xfrm>
            <a:off x="6373713" y="2101949"/>
            <a:ext cx="225425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Music Composition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10" name="Text 8"/>
          <p:cNvSpPr/>
          <p:nvPr/>
        </p:nvSpPr>
        <p:spPr>
          <a:xfrm>
            <a:off x="6373714" y="2589114"/>
            <a:ext cx="4166294" cy="888504"/>
          </a:xfrm>
          <a:prstGeom prst="rect">
            <a:avLst/>
          </a:prstGeom>
          <a:noFill/>
          <a:ln/>
        </p:spPr>
        <p:txBody>
          <a:bodyPr wrap="square" rtlCol="0" anchor="t"/>
          <a:lstStyle/>
          <a:p>
            <a:pPr>
              <a:lnSpc>
                <a:spcPts val="2332"/>
              </a:lnSpc>
            </a:pPr>
            <a:r>
              <a:rPr lang="en-US" sz="1458" dirty="0">
                <a:solidFill>
                  <a:srgbClr val="EEEFF5"/>
                </a:solidFill>
                <a:latin typeface="+mj-lt"/>
                <a:ea typeface="Montserrat" pitchFamily="34" charset="-122"/>
                <a:cs typeface="Montserrat" pitchFamily="34" charset="-120"/>
              </a:rPr>
              <a:t>This technology helps composers generate new musical pieces, exploring different genres and styles.</a:t>
            </a:r>
            <a:endParaRPr lang="en-US" sz="1458" dirty="0">
              <a:latin typeface="+mj-lt"/>
            </a:endParaRPr>
          </a:p>
        </p:txBody>
      </p:sp>
      <p:sp>
        <p:nvSpPr>
          <p:cNvPr id="11" name="Shape 9"/>
          <p:cNvSpPr/>
          <p:nvPr/>
        </p:nvSpPr>
        <p:spPr>
          <a:xfrm>
            <a:off x="1466851" y="3847902"/>
            <a:ext cx="4536579" cy="2042120"/>
          </a:xfrm>
          <a:prstGeom prst="roundRect">
            <a:avLst>
              <a:gd name="adj" fmla="val 5440"/>
            </a:avLst>
          </a:prstGeom>
          <a:solidFill>
            <a:srgbClr val="282C32"/>
          </a:solidFill>
          <a:ln/>
        </p:spPr>
        <p:txBody>
          <a:bodyPr/>
          <a:lstStyle/>
          <a:p>
            <a:endParaRPr lang="en-IN" sz="1500">
              <a:latin typeface="+mj-lt"/>
            </a:endParaRPr>
          </a:p>
        </p:txBody>
      </p:sp>
      <p:sp>
        <p:nvSpPr>
          <p:cNvPr id="12" name="Text 10"/>
          <p:cNvSpPr/>
          <p:nvPr/>
        </p:nvSpPr>
        <p:spPr>
          <a:xfrm>
            <a:off x="1651993" y="4033044"/>
            <a:ext cx="257810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Virtual World Creation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13" name="Text 11"/>
          <p:cNvSpPr/>
          <p:nvPr/>
        </p:nvSpPr>
        <p:spPr>
          <a:xfrm>
            <a:off x="1651993" y="4520208"/>
            <a:ext cx="4166294" cy="888504"/>
          </a:xfrm>
          <a:prstGeom prst="rect">
            <a:avLst/>
          </a:prstGeom>
          <a:noFill/>
          <a:ln/>
        </p:spPr>
        <p:txBody>
          <a:bodyPr wrap="square" rtlCol="0" anchor="t"/>
          <a:lstStyle/>
          <a:p>
            <a:pPr>
              <a:lnSpc>
                <a:spcPts val="2332"/>
              </a:lnSpc>
            </a:pPr>
            <a:r>
              <a:rPr lang="en-US" sz="1458" dirty="0">
                <a:solidFill>
                  <a:srgbClr val="EEEFF5"/>
                </a:solidFill>
                <a:latin typeface="+mj-lt"/>
                <a:ea typeface="Montserrat" pitchFamily="34" charset="-122"/>
                <a:cs typeface="Montserrat" pitchFamily="34" charset="-120"/>
              </a:rPr>
              <a:t>Generative AI is utilized to generate realistic landscapes, buildings, and characters for video games and virtual reality experiences.</a:t>
            </a:r>
            <a:endParaRPr lang="en-US" sz="1458" dirty="0">
              <a:latin typeface="+mj-lt"/>
            </a:endParaRPr>
          </a:p>
        </p:txBody>
      </p:sp>
      <p:sp>
        <p:nvSpPr>
          <p:cNvPr id="14" name="Shape 12"/>
          <p:cNvSpPr/>
          <p:nvPr/>
        </p:nvSpPr>
        <p:spPr>
          <a:xfrm>
            <a:off x="6188571" y="3847902"/>
            <a:ext cx="4536579" cy="2042120"/>
          </a:xfrm>
          <a:prstGeom prst="roundRect">
            <a:avLst>
              <a:gd name="adj" fmla="val 5440"/>
            </a:avLst>
          </a:prstGeom>
          <a:solidFill>
            <a:srgbClr val="282C32"/>
          </a:solidFill>
          <a:ln/>
        </p:spPr>
        <p:txBody>
          <a:bodyPr/>
          <a:lstStyle/>
          <a:p>
            <a:endParaRPr lang="en-IN" sz="1500">
              <a:latin typeface="+mj-lt"/>
            </a:endParaRPr>
          </a:p>
        </p:txBody>
      </p:sp>
      <p:sp>
        <p:nvSpPr>
          <p:cNvPr id="15" name="Text 13"/>
          <p:cNvSpPr/>
          <p:nvPr/>
        </p:nvSpPr>
        <p:spPr>
          <a:xfrm>
            <a:off x="6373713" y="4033044"/>
            <a:ext cx="233045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Content Generation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16" name="Text 14"/>
          <p:cNvSpPr/>
          <p:nvPr/>
        </p:nvSpPr>
        <p:spPr>
          <a:xfrm>
            <a:off x="6373714" y="4520207"/>
            <a:ext cx="4166294" cy="1184672"/>
          </a:xfrm>
          <a:prstGeom prst="rect">
            <a:avLst/>
          </a:prstGeom>
          <a:noFill/>
          <a:ln/>
        </p:spPr>
        <p:txBody>
          <a:bodyPr wrap="square" rtlCol="0" anchor="t"/>
          <a:lstStyle/>
          <a:p>
            <a:pPr>
              <a:lnSpc>
                <a:spcPts val="2332"/>
              </a:lnSpc>
            </a:pPr>
            <a:r>
              <a:rPr lang="en-US" sz="1458" dirty="0">
                <a:solidFill>
                  <a:srgbClr val="EEEFF5"/>
                </a:solidFill>
                <a:latin typeface="+mj-lt"/>
                <a:ea typeface="Montserrat" pitchFamily="34" charset="-122"/>
                <a:cs typeface="Montserrat" pitchFamily="34" charset="-120"/>
              </a:rPr>
              <a:t>From automated article writing to personalized product descriptions, generative AI assists in generating relevant and engaging content.</a:t>
            </a:r>
            <a:endParaRPr lang="en-US" sz="1458" dirty="0">
              <a:latin typeface="+mj-lt"/>
            </a:endParaRPr>
          </a:p>
        </p:txBody>
      </p:sp>
      <p:sp>
        <p:nvSpPr>
          <p:cNvPr id="17" name="Title 16">
            <a:extLst>
              <a:ext uri="{FF2B5EF4-FFF2-40B4-BE49-F238E27FC236}">
                <a16:creationId xmlns:a16="http://schemas.microsoft.com/office/drawing/2014/main" id="{33B3345D-BD6A-A57C-F715-8043335FE48C}"/>
              </a:ext>
            </a:extLst>
          </p:cNvPr>
          <p:cNvSpPr>
            <a:spLocks noGrp="1"/>
          </p:cNvSpPr>
          <p:nvPr>
            <p:ph type="title"/>
          </p:nvPr>
        </p:nvSpPr>
        <p:spPr/>
        <p:txBody>
          <a:bodyPr/>
          <a:lstStyle/>
          <a:p>
            <a:r>
              <a:rPr lang="en-IN" dirty="0"/>
              <a:t>Applications of Generative AI</a:t>
            </a:r>
          </a:p>
        </p:txBody>
      </p:sp>
      <p:sp>
        <p:nvSpPr>
          <p:cNvPr id="2" name="Date Placeholder 1">
            <a:extLst>
              <a:ext uri="{FF2B5EF4-FFF2-40B4-BE49-F238E27FC236}">
                <a16:creationId xmlns:a16="http://schemas.microsoft.com/office/drawing/2014/main" id="{D8554B06-746A-2F87-CB26-1531F8FD92E8}"/>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3" name="Footer Placeholder 2">
            <a:extLst>
              <a:ext uri="{FF2B5EF4-FFF2-40B4-BE49-F238E27FC236}">
                <a16:creationId xmlns:a16="http://schemas.microsoft.com/office/drawing/2014/main" id="{613F0B7D-27B6-7AF4-F564-F9AC11B200B3}"/>
              </a:ext>
            </a:extLst>
          </p:cNvPr>
          <p:cNvSpPr>
            <a:spLocks noGrp="1"/>
          </p:cNvSpPr>
          <p:nvPr>
            <p:ph type="ftr" sz="quarter" idx="11"/>
          </p:nvPr>
        </p:nvSpPr>
        <p:spPr/>
        <p:txBody>
          <a:bodyPr/>
          <a:lstStyle/>
          <a:p>
            <a:r>
              <a:rPr lang="en-US">
                <a:solidFill>
                  <a:prstClr val="black"/>
                </a:solidFill>
              </a:rPr>
              <a:t>AI &amp; Data for Recruiters</a:t>
            </a:r>
            <a:endParaRPr lang="en-US" dirty="0">
              <a:solidFill>
                <a:prstClr val="black"/>
              </a:solidFill>
            </a:endParaRPr>
          </a:p>
        </p:txBody>
      </p:sp>
      <p:sp>
        <p:nvSpPr>
          <p:cNvPr id="4" name="Slide Number Placeholder 3">
            <a:extLst>
              <a:ext uri="{FF2B5EF4-FFF2-40B4-BE49-F238E27FC236}">
                <a16:creationId xmlns:a16="http://schemas.microsoft.com/office/drawing/2014/main" id="{872AF877-F17C-913A-0CCB-406051B1E25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cSld>
  <p:clrMapOvr>
    <a:masterClrMapping/>
  </p:clrMapOvr>
</p:sld>
</file>

<file path=ppt/theme/theme1.xml><?xml version="1.0" encoding="utf-8"?>
<a:theme xmlns:a="http://schemas.openxmlformats.org/drawingml/2006/main" name="mytheme1">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theme1" id="{7A0779E5-4E4C-4D49-94FC-CED5004BAB41}" vid="{96BADD4A-85A0-4411-BA7D-6535465538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mytheme1</Template>
  <TotalTime>6483</TotalTime>
  <Words>4613</Words>
  <Application>Microsoft Office PowerPoint</Application>
  <PresentationFormat>Widescreen</PresentationFormat>
  <Paragraphs>543</Paragraphs>
  <Slides>42</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Aptos</vt:lpstr>
      <vt:lpstr>Arial</vt:lpstr>
      <vt:lpstr>Avenir Next LT Pro</vt:lpstr>
      <vt:lpstr>Barlow</vt:lpstr>
      <vt:lpstr>Calibri</vt:lpstr>
      <vt:lpstr>Calibri Light</vt:lpstr>
      <vt:lpstr>Courier New</vt:lpstr>
      <vt:lpstr>Lato</vt:lpstr>
      <vt:lpstr>Montserrat</vt:lpstr>
      <vt:lpstr>Open Sans</vt:lpstr>
      <vt:lpstr>Segoe UI</vt:lpstr>
      <vt:lpstr>Wingdings</vt:lpstr>
      <vt:lpstr>mytheme1</vt:lpstr>
      <vt:lpstr>AI &amp; Generative AI</vt:lpstr>
      <vt:lpstr>Anshu Pandey</vt:lpstr>
      <vt:lpstr>Understanding AI &amp; Analytics</vt:lpstr>
      <vt:lpstr>Understanding AI &amp; Analytics</vt:lpstr>
      <vt:lpstr>AI in our everyday products</vt:lpstr>
      <vt:lpstr>AI &amp; Data Market Dynamics</vt:lpstr>
      <vt:lpstr>PowerPoint Presentation</vt:lpstr>
      <vt:lpstr>PowerPoint Presentation</vt:lpstr>
      <vt:lpstr>Applications of Generative AI</vt:lpstr>
      <vt:lpstr>Demo</vt:lpstr>
      <vt:lpstr>PowerPoint Presentation</vt:lpstr>
      <vt:lpstr>What are Large Language Models?</vt:lpstr>
      <vt:lpstr>PowerPoint Presentation</vt:lpstr>
      <vt:lpstr>Applications of Large Language Models in Industry        </vt:lpstr>
      <vt:lpstr>Generative AI and New Content</vt:lpstr>
      <vt:lpstr>Demo</vt:lpstr>
      <vt:lpstr>PowerPoint Presentation</vt:lpstr>
      <vt:lpstr>Example of Prompt Engineering</vt:lpstr>
      <vt:lpstr>Prompt Engineering and its Significance</vt:lpstr>
      <vt:lpstr>Trends and Advancements</vt:lpstr>
      <vt:lpstr>The Future of Generative AI and Prompt Engineering</vt:lpstr>
      <vt:lpstr>PowerPoint Presentation</vt:lpstr>
      <vt:lpstr>Demo</vt:lpstr>
      <vt:lpstr>Providing clear instructions</vt:lpstr>
      <vt:lpstr>PowerPoint Presentation</vt:lpstr>
      <vt:lpstr>PowerPoint Presentation</vt:lpstr>
      <vt:lpstr>Key elements of a prompt</vt:lpstr>
      <vt:lpstr>PowerPoint Presentation</vt:lpstr>
      <vt:lpstr>PowerPoint Presentation</vt:lpstr>
      <vt:lpstr>PowerPoint Presentation</vt:lpstr>
      <vt:lpstr>PowerPoint Presentation</vt:lpstr>
      <vt:lpstr>PowerPoint Presentation</vt:lpstr>
      <vt:lpstr>Demo</vt:lpstr>
      <vt:lpstr>Writing Prompts for Automating the Generation of Detailed Job Descriptions</vt:lpstr>
      <vt:lpstr>Writing Prompts for Automating the Generation of Social Media Posts</vt:lpstr>
      <vt:lpstr>Solutions</vt:lpstr>
      <vt:lpstr>Writing Prompts for Automating the Generation of Detailed Job Descriptions</vt:lpstr>
      <vt:lpstr>PowerPoint Presentation</vt:lpstr>
      <vt:lpstr>Impact of GenAI on AI &amp; Analytics roles</vt:lpstr>
      <vt:lpstr>Impact of GenAI on other roles</vt:lpstr>
      <vt:lpstr>Impact of GenAI on other roles</vt:lpstr>
      <vt:lpstr>Happy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&amp; Data for Recruiters  TRIGGER</dc:title>
  <dc:creator>Anshu Pandey</dc:creator>
  <cp:lastModifiedBy>Anshu Pandey</cp:lastModifiedBy>
  <cp:revision>65</cp:revision>
  <dcterms:created xsi:type="dcterms:W3CDTF">2023-02-16T06:24:05Z</dcterms:created>
  <dcterms:modified xsi:type="dcterms:W3CDTF">2023-10-03T11:07:45Z</dcterms:modified>
</cp:coreProperties>
</file>